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5"/>
  </p:notesMasterIdLst>
  <p:sldIdLst>
    <p:sldId id="257" r:id="rId6"/>
    <p:sldId id="258" r:id="rId7"/>
    <p:sldId id="259" r:id="rId8"/>
    <p:sldId id="274" r:id="rId9"/>
    <p:sldId id="275" r:id="rId10"/>
    <p:sldId id="266" r:id="rId11"/>
    <p:sldId id="271" r:id="rId12"/>
    <p:sldId id="277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989" autoAdjust="0"/>
  </p:normalViewPr>
  <p:slideViewPr>
    <p:cSldViewPr snapToGrid="0">
      <p:cViewPr varScale="1">
        <p:scale>
          <a:sx n="46" d="100"/>
          <a:sy n="46" d="100"/>
        </p:scale>
        <p:origin x="14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13855-CD10-4D9E-961C-F5768B8F278E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1BCD4-0CC2-4127-8620-282E91C34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everyone! My name is ___________</a:t>
            </a:r>
          </a:p>
          <a:p>
            <a:endParaRPr lang="en-US" dirty="0"/>
          </a:p>
          <a:p>
            <a:r>
              <a:rPr lang="en-US" dirty="0"/>
              <a:t>Today we are going to talk about hydration. Maybe that’s a new word for you. It means making sure your body is balancing the water that comes in with the water that goes out. A big part of staying hydrated is drinking enough water. </a:t>
            </a:r>
          </a:p>
          <a:p>
            <a:endParaRPr lang="en-US" dirty="0"/>
          </a:p>
          <a:p>
            <a:r>
              <a:rPr lang="en-US" dirty="0"/>
              <a:t>We are going to learn a lot more about that in a little while. But let’s review a few other things first.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C52AE-8E98-4EDE-947A-BE05E1FEB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62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our schedule for the day. First, we are going to review what we learned in our last class about Dairy foods and drinks.</a:t>
            </a:r>
          </a:p>
          <a:p>
            <a:r>
              <a:rPr lang="en-US" dirty="0"/>
              <a:t>Then, we will learn about hydration.</a:t>
            </a:r>
          </a:p>
          <a:p>
            <a:r>
              <a:rPr lang="en-US" dirty="0"/>
              <a:t>Then, we will watch a video all about hydration and why it is important to get make sure your bodies stay hydrated.</a:t>
            </a:r>
          </a:p>
          <a:p>
            <a:r>
              <a:rPr lang="en-US" dirty="0"/>
              <a:t>Finally, we will do a fun cooking activity in where we will make a hydrating beverage.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C52AE-8E98-4EDE-947A-BE05E1FEB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48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begin, let’s go over our rules, which are the same as last time. But it always helps to remind ourselves about these important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C52AE-8E98-4EDE-947A-BE05E1FEB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90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C52AE-8E98-4EDE-947A-BE05E1FEB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43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you have an allergy to dairy, or don’t eat &amp; drink dairy for some other reason. That is OK!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C52AE-8E98-4EDE-947A-BE05E1FEB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92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 are going to learn all about hydration, and the important role that balancing water in our bodies plays in keeping us healthy and strong. Let’s watch and learn!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C52AE-8E98-4EDE-947A-BE05E1FEB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75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E481E-7E0D-4DB5-859E-277040164C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71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E481E-7E0D-4DB5-859E-277040164C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053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hand sanitizer to all students’ OR have them wash hands if that is a feasible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E481E-7E0D-4DB5-859E-277040164C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25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5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3993-D672-0014-58B2-5224AE834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83459-60B4-BAF6-5213-1DBF20035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E783B-8B7E-6E6B-5F27-96355FE3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B4E1-E16D-D9E9-6FB0-625C339D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6EC91-42EF-26AD-724A-88D15A73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70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B6A2-7070-513F-B715-2BE2FC8F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4B9E-6BCA-A59A-7602-0BB0CA7B8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5ED06-54AF-4C72-65BA-6E0A321B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6393A-03EE-E767-F09D-F5F152CF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32597-C0D1-9F73-8C2C-FD721961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7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FDCD-9FF4-74A7-7AF1-1024015E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6EB37-FC18-5BD1-13CA-BD42FA960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AC1A7-3185-DA9D-B4FB-4A8B0823B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86B0B-3010-763D-FAD9-CB628F00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A976D-E087-36FA-EC1A-96EF7BDC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3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339-38C2-AA6C-EE3A-6BA0045E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B1A68-E942-CAED-129E-2000F1600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22860-1276-E004-2A65-CE197DC6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6D719-57D7-A5E7-64CC-7BD94DC2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65393-0EE8-652B-72B9-84670BCF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31F38-A0F4-7AAD-07A3-05FAC7FC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75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EF27-A86E-EE01-A37C-CA7BDEF1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682B0-A98A-001A-E9D3-E2DD91B89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6D32E-3361-5880-3137-4EF4EE94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15B43-0F5A-B8BA-E9DC-2C53A7443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06515-15AC-0A67-A95F-3AAC0144E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7E464-CFF1-1CE2-B406-3D534439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5DF1A-9421-7D80-FACC-F83BE768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8AA51-CD51-167A-9EE3-DD51A8CD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9598-4608-95C2-37E9-1F23A665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AD35D-02E2-D084-04FF-FB3C80B6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6099D-179C-5F36-6F87-6CCC1F80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2D0DB-28B7-FD34-8973-1D059C07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01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3EC22-EE0D-2EF1-2997-2B54C1E9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3DB35-DE51-0446-D2E4-94C32062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0B850-CBBE-278F-5269-60AE7A00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7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E64B-640F-4439-A184-93406748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36F19-3669-7670-E0BD-A6B8FBCC5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1ADDD-B6CE-818E-7897-72342FEE3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926FC-13C8-0BDB-8654-ED977B1F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1B9A4-10FD-FC6D-1363-ABBA9158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E43D1-8DDB-DB18-754A-61F6C0F8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4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00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F9AA-4670-D285-1FA3-AEFE2242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64CF3-8830-EDFA-2005-CD1D4CDDF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89AB2-270D-F93A-7F57-BADD1E276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3044-B3F2-1BBF-3084-51F8166E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93781-7D26-3207-32B5-BA87EC0A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0D2FB-033A-3515-B0CA-4DA38A74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9252-72B2-F586-C3A0-0CF40DAB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F57D6-EA2A-3A33-D9E0-399A5CE81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C9BDE-8313-C353-B163-B36F499C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AF72-FA84-A1C4-F06E-2C56675C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E2824-2C87-C64A-79EE-FC8E8407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B65FF-6F23-B842-D837-D9A2517E4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1425D-5958-C102-9F40-7101D5FB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0EAA-3EA7-CCC2-724A-4057F061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84B68-B184-3EA4-2DB0-E94BE649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4EC1C-9E53-C971-238D-F0875951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1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1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7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4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6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7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3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407E6-06B3-B9F8-D6E7-89F9CAD12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979ED-ACEE-978D-C4D5-BC58AB509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59B5F-F029-3FA5-441A-D88E1C101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1A7F-AAFC-465F-8B56-7A958269D9B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DEBA9-1984-1FA9-D29D-A3EEC1F9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3C9C-CF56-01E5-6B31-6B30D3520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PwQKlIxu48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0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5492" y="685800"/>
            <a:ext cx="7898971" cy="90701"/>
          </a:xfrm>
          <a:prstGeom prst="rect">
            <a:avLst/>
          </a:prstGeom>
          <a:solidFill>
            <a:srgbClr val="38B6F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1426810" y="902173"/>
            <a:ext cx="93574" cy="6004119"/>
          </a:xfrm>
          <a:prstGeom prst="rect">
            <a:avLst/>
          </a:prstGeom>
          <a:solidFill>
            <a:srgbClr val="38B6FF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7449196" y="-152661"/>
            <a:ext cx="4895466" cy="1227525"/>
          </a:xfrm>
          <a:prstGeom prst="rect">
            <a:avLst/>
          </a:prstGeom>
          <a:solidFill>
            <a:srgbClr val="FDFDFD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0" y="5630475"/>
            <a:ext cx="4895466" cy="1227525"/>
          </a:xfrm>
          <a:prstGeom prst="rect">
            <a:avLst/>
          </a:prstGeom>
          <a:solidFill>
            <a:srgbClr val="FDFDFD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33175" y="5837489"/>
            <a:ext cx="1936897" cy="8134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33470" y="288167"/>
            <a:ext cx="1435639" cy="5634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39733" y="288167"/>
            <a:ext cx="1734291" cy="4970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7002545" y="2194305"/>
            <a:ext cx="4436352" cy="34104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7203803" y="2341680"/>
            <a:ext cx="4065177" cy="31251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55912" y="2240544"/>
            <a:ext cx="2560957" cy="30901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87659" y="5884281"/>
            <a:ext cx="2157044" cy="71991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37968" y="2104164"/>
            <a:ext cx="4895466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960"/>
              </a:lnSpc>
            </a:pPr>
            <a:r>
              <a:rPr lang="en-US" sz="6000" spc="-59" dirty="0">
                <a:solidFill>
                  <a:srgbClr val="FDFDFD"/>
                </a:solidFill>
                <a:latin typeface="League Spartan Italics"/>
              </a:rPr>
              <a:t>Lesson 6: </a:t>
            </a:r>
          </a:p>
          <a:p>
            <a:pPr defTabSz="609630">
              <a:lnSpc>
                <a:spcPts val="6960"/>
              </a:lnSpc>
            </a:pPr>
            <a:r>
              <a:rPr lang="en-US" sz="6000" spc="-59" dirty="0">
                <a:solidFill>
                  <a:srgbClr val="FDFDFD"/>
                </a:solidFill>
                <a:latin typeface="League Spartan Italics"/>
              </a:rPr>
              <a:t>Hydration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84116" y="-152661"/>
            <a:ext cx="2260546" cy="2165633"/>
          </a:xfrm>
          <a:prstGeom prst="rect">
            <a:avLst/>
          </a:prstGeom>
          <a:solidFill>
            <a:srgbClr val="FDFDFD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15112" y="4914038"/>
            <a:ext cx="1258162" cy="125816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10088" y="4788119"/>
            <a:ext cx="879730" cy="879730"/>
            <a:chOff x="-2540" y="-254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AC33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11728134" y="-2382389"/>
            <a:ext cx="79390" cy="5486400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1574785" y="2674333"/>
            <a:ext cx="7323680" cy="91148"/>
          </a:xfrm>
          <a:prstGeom prst="rect">
            <a:avLst/>
          </a:prstGeom>
          <a:solidFill>
            <a:srgbClr val="6198CE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-140918" y="-117432"/>
            <a:ext cx="682165" cy="793559"/>
          </a:xfrm>
          <a:prstGeom prst="rect">
            <a:avLst/>
          </a:prstGeom>
          <a:solidFill>
            <a:srgbClr val="FDFDFD"/>
          </a:solid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11804" y="360811"/>
            <a:ext cx="1194396" cy="144120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117430" y="3261433"/>
            <a:ext cx="7061870" cy="2603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6786" lvl="1" indent="-288392" defTabSz="609630">
              <a:lnSpc>
                <a:spcPts val="4007"/>
              </a:lnSpc>
              <a:buFont typeface="Arial"/>
              <a:buChar char="•"/>
            </a:pPr>
            <a:r>
              <a:rPr lang="en-US" sz="2671" spc="22" dirty="0">
                <a:solidFill>
                  <a:srgbClr val="004A89"/>
                </a:solidFill>
                <a:latin typeface="Glacial Indifference Bold"/>
              </a:rPr>
              <a:t>Review of Dairy Foods &amp; Drinks</a:t>
            </a:r>
          </a:p>
          <a:p>
            <a:pPr marL="576786" lvl="1" indent="-288392" defTabSz="609630">
              <a:lnSpc>
                <a:spcPts val="4007"/>
              </a:lnSpc>
              <a:buFont typeface="Arial"/>
              <a:buChar char="•"/>
            </a:pPr>
            <a:r>
              <a:rPr lang="en-US" sz="2671" spc="27" dirty="0">
                <a:solidFill>
                  <a:srgbClr val="004A89"/>
                </a:solidFill>
                <a:latin typeface="Glacial Indifference Bold"/>
              </a:rPr>
              <a:t>Intro to Hydration</a:t>
            </a:r>
          </a:p>
          <a:p>
            <a:pPr marL="576786" lvl="1" indent="-288392" defTabSz="609630">
              <a:lnSpc>
                <a:spcPts val="4007"/>
              </a:lnSpc>
              <a:buFont typeface="Arial"/>
              <a:buChar char="•"/>
            </a:pPr>
            <a:r>
              <a:rPr lang="en-US" sz="2671" spc="27" dirty="0">
                <a:solidFill>
                  <a:srgbClr val="004A89"/>
                </a:solidFill>
                <a:latin typeface="Glacial Indifference Bold"/>
              </a:rPr>
              <a:t>Video Lesson</a:t>
            </a:r>
          </a:p>
          <a:p>
            <a:pPr marL="576786" lvl="1" indent="-288392" defTabSz="609630">
              <a:lnSpc>
                <a:spcPts val="4007"/>
              </a:lnSpc>
              <a:buFont typeface="Arial"/>
              <a:buChar char="•"/>
            </a:pPr>
            <a:r>
              <a:rPr lang="en-US" sz="2671" spc="27" dirty="0">
                <a:solidFill>
                  <a:srgbClr val="004A89"/>
                </a:solidFill>
                <a:latin typeface="Glacial Indifference Bold"/>
              </a:rPr>
              <a:t>Cooking Activity: Hydration Drink!</a:t>
            </a:r>
          </a:p>
          <a:p>
            <a:pPr algn="r" defTabSz="609630">
              <a:lnSpc>
                <a:spcPts val="4807"/>
              </a:lnSpc>
            </a:pPr>
            <a:endParaRPr lang="en-US" sz="2671" spc="27" dirty="0">
              <a:solidFill>
                <a:srgbClr val="004A89"/>
              </a:solidFill>
              <a:latin typeface="Glacial Indifferenc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5112" y="881263"/>
            <a:ext cx="4901304" cy="174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000"/>
              </a:lnSpc>
            </a:pPr>
            <a:r>
              <a:rPr lang="en-US" sz="5000" spc="550" dirty="0">
                <a:solidFill>
                  <a:srgbClr val="CC0535"/>
                </a:solidFill>
                <a:latin typeface="League Spartan Italics"/>
              </a:rPr>
              <a:t>TODAY'S</a:t>
            </a:r>
          </a:p>
          <a:p>
            <a:pPr defTabSz="609630">
              <a:lnSpc>
                <a:spcPts val="7000"/>
              </a:lnSpc>
            </a:pPr>
            <a:r>
              <a:rPr lang="en-US" sz="5000" spc="550" dirty="0">
                <a:solidFill>
                  <a:srgbClr val="CC0535"/>
                </a:solidFill>
                <a:latin typeface="League Spartan Italics"/>
              </a:rPr>
              <a:t>SCHEDULE </a:t>
            </a:r>
          </a:p>
        </p:txBody>
      </p:sp>
      <p:pic>
        <p:nvPicPr>
          <p:cNvPr id="14" name="Picture 13" descr="Glass of water with bubbles">
            <a:extLst>
              <a:ext uri="{FF2B5EF4-FFF2-40B4-BE49-F238E27FC236}">
                <a16:creationId xmlns:a16="http://schemas.microsoft.com/office/drawing/2014/main" id="{D8A468EA-B4DA-04B2-DBD0-1E7790FA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" y="3225148"/>
            <a:ext cx="2438400" cy="3657600"/>
          </a:xfrm>
          <a:prstGeom prst="rect">
            <a:avLst/>
          </a:prstGeom>
        </p:spPr>
      </p:pic>
      <p:pic>
        <p:nvPicPr>
          <p:cNvPr id="20" name="Picture 19" descr="Woman hydrating">
            <a:extLst>
              <a:ext uri="{FF2B5EF4-FFF2-40B4-BE49-F238E27FC236}">
                <a16:creationId xmlns:a16="http://schemas.microsoft.com/office/drawing/2014/main" id="{DBA04416-0F76-420D-3E64-054682CE7A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/>
          <a:stretch/>
        </p:blipFill>
        <p:spPr>
          <a:xfrm>
            <a:off x="2237806" y="3743022"/>
            <a:ext cx="2879624" cy="25136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507"/>
                </a:lnSpc>
              </a:pPr>
              <a:r>
                <a:rPr lang="en-US" sz="3934" spc="433">
                  <a:solidFill>
                    <a:srgbClr val="C90027"/>
                  </a:solidFill>
                  <a:latin typeface="League Spartan Italics"/>
                </a:rPr>
                <a:t>Class Rules 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345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62450" y="1776315"/>
            <a:ext cx="8148510" cy="474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43" lvl="1" indent="-431822" algn="just" defTabSz="609630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Listening Ears</a:t>
            </a:r>
          </a:p>
          <a:p>
            <a:pPr marL="863643" lvl="1" indent="-431822" algn="just" defTabSz="609630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Quiet Mouths</a:t>
            </a:r>
          </a:p>
          <a:p>
            <a:pPr marL="863643" lvl="1" indent="-431822" algn="just" defTabSz="609630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Follow Instructions</a:t>
            </a:r>
          </a:p>
          <a:p>
            <a:pPr marL="863643" lvl="1" indent="-431822" algn="just" defTabSz="609630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Don't Yuck My Yum !</a:t>
            </a:r>
          </a:p>
          <a:p>
            <a:pPr algn="r" defTabSz="609630">
              <a:lnSpc>
                <a:spcPts val="7560"/>
              </a:lnSpc>
            </a:pPr>
            <a:endParaRPr lang="en-US" sz="4000" spc="40" dirty="0">
              <a:solidFill>
                <a:srgbClr val="004A89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1" y="443382"/>
            <a:ext cx="9915832" cy="1192156"/>
            <a:chOff x="0" y="-1700870"/>
            <a:chExt cx="19831664" cy="4306913"/>
          </a:xfrm>
        </p:grpSpPr>
        <p:sp>
          <p:nvSpPr>
            <p:cNvPr id="9" name="TextBox 9"/>
            <p:cNvSpPr txBox="1"/>
            <p:nvPr/>
          </p:nvSpPr>
          <p:spPr>
            <a:xfrm>
              <a:off x="88384" y="-1700870"/>
              <a:ext cx="19743280" cy="132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ts val="55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34" b="0" i="0" u="none" strike="noStrike" kern="1200" cap="none" spc="433" normalizeH="0" baseline="0" noProof="0" dirty="0">
                  <a:ln>
                    <a:noFill/>
                  </a:ln>
                  <a:solidFill>
                    <a:srgbClr val="C90027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Let’s Review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609630" rtl="0" eaLnBrk="1" fontAlgn="auto" latinLnBrk="0" hangingPunct="1">
                <a:lnSpc>
                  <a:spcPts val="34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94CAA38-8A13-A1CB-7604-6DB92D1BC75D}"/>
              </a:ext>
            </a:extLst>
          </p:cNvPr>
          <p:cNvSpPr txBox="1"/>
          <p:nvPr/>
        </p:nvSpPr>
        <p:spPr>
          <a:xfrm>
            <a:off x="1608114" y="1188828"/>
            <a:ext cx="644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Who can raise their hand and tell me: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6999A7-C91E-B59A-F095-F082816803C2}"/>
              </a:ext>
            </a:extLst>
          </p:cNvPr>
          <p:cNvSpPr txBox="1"/>
          <p:nvPr/>
        </p:nvSpPr>
        <p:spPr>
          <a:xfrm>
            <a:off x="1172309" y="1956993"/>
            <a:ext cx="1043824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name of the nutrient found in dairy foods that helps to keep our bones strong &amp; healthy?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Calcium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Dairy foods are foods made from 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Milk (from cows)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Some examples of dairy foods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Milk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Yogurt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Cheese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Ice cream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Pudding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To get enough calcium to keep our bones healthy &amp; strong, we need to eat ___ servings of dairy every day.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Three (3)</a:t>
            </a:r>
          </a:p>
        </p:txBody>
      </p:sp>
    </p:spTree>
    <p:extLst>
      <p:ext uri="{BB962C8B-B14F-4D97-AF65-F5344CB8AC3E}">
        <p14:creationId xmlns:p14="http://schemas.microsoft.com/office/powerpoint/2010/main" val="33809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564360" cy="4959710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361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507"/>
                </a:lnSpc>
              </a:pPr>
              <a:endParaRPr lang="en-US" sz="3934" spc="433" dirty="0">
                <a:solidFill>
                  <a:srgbClr val="C90027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345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B34B1F2-D0E7-29E6-007F-1FC0B02A14FD}"/>
              </a:ext>
            </a:extLst>
          </p:cNvPr>
          <p:cNvSpPr txBox="1"/>
          <p:nvPr/>
        </p:nvSpPr>
        <p:spPr>
          <a:xfrm>
            <a:off x="1159578" y="1880648"/>
            <a:ext cx="98728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BBB59">
                    <a:lumMod val="50000"/>
                  </a:srgbClr>
                </a:solidFill>
              </a:rPr>
              <a:t>To get enough calcium to keep our bones healthy &amp; strong, we need to eat ___ servings of dairy every day.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BBB59">
                    <a:lumMod val="50000"/>
                  </a:srgbClr>
                </a:solidFill>
              </a:rPr>
              <a:t>Three (3)</a:t>
            </a:r>
            <a:br>
              <a:rPr lang="en-US" dirty="0">
                <a:solidFill>
                  <a:srgbClr val="9BBB59">
                    <a:lumMod val="50000"/>
                  </a:srgbClr>
                </a:solidFill>
              </a:rPr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don’t eat dairy, you can still get enough calcium from foods that are fortified with _______ .</a:t>
            </a:r>
          </a:p>
          <a:p>
            <a:r>
              <a:rPr lang="en-US" dirty="0"/>
              <a:t>	Calcium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 few examples of foods that may be with calcium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Soy milk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Almond milk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Oat milk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Soy yogurt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Coconut yogurt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Orange juice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…and more!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Remember: Make sure the label of the food or drink says that it contains calcium!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733850" y="789259"/>
            <a:ext cx="9974842" cy="1376734"/>
            <a:chOff x="-206404" y="-147425"/>
            <a:chExt cx="19949684" cy="2753468"/>
          </a:xfrm>
        </p:grpSpPr>
        <p:sp>
          <p:nvSpPr>
            <p:cNvPr id="9" name="TextBox 9"/>
            <p:cNvSpPr txBox="1"/>
            <p:nvPr/>
          </p:nvSpPr>
          <p:spPr>
            <a:xfrm>
              <a:off x="-206404" y="-147425"/>
              <a:ext cx="19743280" cy="132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ts val="55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34" b="0" i="0" u="none" strike="noStrike" kern="1200" cap="none" spc="433" normalizeH="0" baseline="0" noProof="0" dirty="0">
                  <a:ln>
                    <a:noFill/>
                  </a:ln>
                  <a:solidFill>
                    <a:srgbClr val="C90027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OK, let’s </a:t>
              </a:r>
              <a:r>
                <a:rPr lang="en-US" sz="3934" spc="433" dirty="0">
                  <a:solidFill>
                    <a:srgbClr val="C90027"/>
                  </a:solidFill>
                  <a:latin typeface="League Spartan Italics"/>
                </a:rPr>
                <a:t>learn about Hydration!</a:t>
              </a:r>
              <a:r>
                <a:rPr kumimoji="0" lang="en-US" sz="3934" b="0" i="0" u="none" strike="noStrike" kern="1200" cap="none" spc="433" normalizeH="0" baseline="0" noProof="0" dirty="0">
                  <a:ln>
                    <a:noFill/>
                  </a:ln>
                  <a:solidFill>
                    <a:srgbClr val="C90027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609630" rtl="0" eaLnBrk="1" fontAlgn="auto" latinLnBrk="0" hangingPunct="1">
                <a:lnSpc>
                  <a:spcPts val="34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Online Media 10" title="Hydration - for Kindergarten">
            <a:hlinkClick r:id="" action="ppaction://media"/>
            <a:extLst>
              <a:ext uri="{FF2B5EF4-FFF2-40B4-BE49-F238E27FC236}">
                <a16:creationId xmlns:a16="http://schemas.microsoft.com/office/drawing/2014/main" id="{B28A572A-B421-6EC6-8DB7-A23063DCC9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30206" y="1819387"/>
            <a:ext cx="7737430" cy="43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55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3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OK, now let’s review</a:t>
              </a:r>
              <a:endParaRPr kumimoji="0" lang="en-US" sz="3930" b="0" i="0" u="none" strike="noStrike" kern="1200" cap="none" spc="43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eague Spartan Italics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4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423C72B-E6A1-1E0C-4AFF-5F46E9097ADE}"/>
              </a:ext>
            </a:extLst>
          </p:cNvPr>
          <p:cNvSpPr txBox="1"/>
          <p:nvPr/>
        </p:nvSpPr>
        <p:spPr>
          <a:xfrm>
            <a:off x="1266211" y="1595309"/>
            <a:ext cx="644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Who can raise their hand and tell me: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7A381-E76C-2233-F8B9-00934C6DBB0C}"/>
              </a:ext>
            </a:extLst>
          </p:cNvPr>
          <p:cNvSpPr txBox="1"/>
          <p:nvPr/>
        </p:nvSpPr>
        <p:spPr>
          <a:xfrm>
            <a:off x="1862450" y="2270139"/>
            <a:ext cx="9285684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How much (what percent) of our bodies is made up of water?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70%</a:t>
            </a:r>
            <a:br>
              <a:rPr lang="en-US" sz="2200" dirty="0"/>
            </a:b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One important job that water does in our bodies: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Bring nutrients from our food to all the parts of our bodies that use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Keeps our joints moving well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Keeps our body temperature from getting too hot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Helps flush out waste from our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Our bodies lose water when we: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Go to the bathroom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Sweat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Breathe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55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3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OK, now let’s review</a:t>
              </a:r>
              <a:endParaRPr kumimoji="0" lang="en-US" sz="3930" b="0" i="0" u="none" strike="noStrike" kern="1200" cap="none" spc="43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eague Spartan Italics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4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423C72B-E6A1-1E0C-4AFF-5F46E9097ADE}"/>
              </a:ext>
            </a:extLst>
          </p:cNvPr>
          <p:cNvSpPr txBox="1"/>
          <p:nvPr/>
        </p:nvSpPr>
        <p:spPr>
          <a:xfrm>
            <a:off x="1266211" y="1765790"/>
            <a:ext cx="644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Who can raise their hand and tell me: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7A381-E76C-2233-F8B9-00934C6DBB0C}"/>
              </a:ext>
            </a:extLst>
          </p:cNvPr>
          <p:cNvSpPr txBox="1"/>
          <p:nvPr/>
        </p:nvSpPr>
        <p:spPr>
          <a:xfrm>
            <a:off x="2550223" y="2678859"/>
            <a:ext cx="77079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Kids your age need to drink about __ glasses of water every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An example of a food that contains a lot of water 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Watermelon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Cucumbers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Oranges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One way to check whether you are well-hydrated is to check the color of you: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Pee!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55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3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OK, now let’s cook!</a:t>
              </a:r>
              <a:endParaRPr kumimoji="0" lang="en-US" sz="3930" b="0" i="0" u="none" strike="noStrike" kern="1200" cap="none" spc="43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eague Spartan Italics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4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39117" y="1897106"/>
            <a:ext cx="10494973" cy="306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What is the first thing we do before we touch food or start cooking?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4472C4">
                  <a:lumMod val="75000"/>
                </a:srgbClr>
              </a:solidFill>
              <a:latin typeface="Glacial Indifferenc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Wash our hands!!</a:t>
            </a:r>
          </a:p>
          <a:p>
            <a:pPr marL="0" marR="0" lvl="0" indent="0" algn="r" defTabSz="914400" rtl="0" eaLnBrk="1" fontAlgn="auto" latinLnBrk="0" hangingPunct="1">
              <a:lnSpc>
                <a:spcPts val="7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40" normalizeH="0" baseline="0" noProof="0" dirty="0">
              <a:ln>
                <a:noFill/>
              </a:ln>
              <a:solidFill>
                <a:srgbClr val="004A89"/>
              </a:solidFill>
              <a:effectLst/>
              <a:uLnTx/>
              <a:uFillTx/>
              <a:latin typeface="Glacial Indifference"/>
              <a:ea typeface="+mn-ea"/>
              <a:cs typeface="+mn-cs"/>
            </a:endParaRPr>
          </a:p>
        </p:txBody>
      </p:sp>
      <p:pic>
        <p:nvPicPr>
          <p:cNvPr id="13" name="Picture 12" descr="Handwashing with soap">
            <a:extLst>
              <a:ext uri="{FF2B5EF4-FFF2-40B4-BE49-F238E27FC236}">
                <a16:creationId xmlns:a16="http://schemas.microsoft.com/office/drawing/2014/main" id="{FDB2EBEE-5276-43FC-CB2B-808DCD1A7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5" y="2923651"/>
            <a:ext cx="5102528" cy="34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002f21-a8e8-4d98-8b0f-e5923d9dac52" xsi:nil="true"/>
    <lcf76f155ced4ddcb4097134ff3c332f xmlns="4c08038d-2f6b-4432-9315-73bbbe05644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759198661B34298EEBCAE4266E0C2" ma:contentTypeVersion="18" ma:contentTypeDescription="Create a new document." ma:contentTypeScope="" ma:versionID="99176ccc662e8f8fefcad4ffddde3160">
  <xsd:schema xmlns:xsd="http://www.w3.org/2001/XMLSchema" xmlns:xs="http://www.w3.org/2001/XMLSchema" xmlns:p="http://schemas.microsoft.com/office/2006/metadata/properties" xmlns:ns2="4c08038d-2f6b-4432-9315-73bbbe05644a" xmlns:ns3="89002f21-a8e8-4d98-8b0f-e5923d9dac52" targetNamespace="http://schemas.microsoft.com/office/2006/metadata/properties" ma:root="true" ma:fieldsID="24b5dd1da6642a8cc1bce4823bb061b1" ns2:_="" ns3:_="">
    <xsd:import namespace="4c08038d-2f6b-4432-9315-73bbbe05644a"/>
    <xsd:import namespace="89002f21-a8e8-4d98-8b0f-e5923d9dac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8038d-2f6b-4432-9315-73bbbe056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8fd182-3af3-4b45-858c-95346ee1b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02f21-a8e8-4d98-8b0f-e5923d9dac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0d35012-42f1-4f10-abb3-68c74eb67505}" ma:internalName="TaxCatchAll" ma:showField="CatchAllData" ma:web="89002f21-a8e8-4d98-8b0f-e5923d9dac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BD222-4D21-4101-8611-2075F1B99BB0}">
  <ds:schemaRefs>
    <ds:schemaRef ds:uri="http://schemas.microsoft.com/office/2006/metadata/properties"/>
    <ds:schemaRef ds:uri="http://schemas.microsoft.com/office/infopath/2007/PartnerControls"/>
    <ds:schemaRef ds:uri="89002f21-a8e8-4d98-8b0f-e5923d9dac52"/>
    <ds:schemaRef ds:uri="4c08038d-2f6b-4432-9315-73bbbe05644a"/>
  </ds:schemaRefs>
</ds:datastoreItem>
</file>

<file path=customXml/itemProps2.xml><?xml version="1.0" encoding="utf-8"?>
<ds:datastoreItem xmlns:ds="http://schemas.openxmlformats.org/officeDocument/2006/customXml" ds:itemID="{BD52AC93-A640-4414-BFC3-6429F9A6C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BC425B-81F1-4BA6-AA07-43C642D67376}"/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674</Words>
  <Application>Microsoft Office PowerPoint</Application>
  <PresentationFormat>Widescreen</PresentationFormat>
  <Paragraphs>95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Glacial Indifference</vt:lpstr>
      <vt:lpstr>Glacial Indifference Bold</vt:lpstr>
      <vt:lpstr>League Spartan Italics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Shukaitis</dc:creator>
  <cp:lastModifiedBy>Jennifer Shukaitis</cp:lastModifiedBy>
  <cp:revision>21</cp:revision>
  <dcterms:created xsi:type="dcterms:W3CDTF">2023-02-02T20:39:04Z</dcterms:created>
  <dcterms:modified xsi:type="dcterms:W3CDTF">2024-02-06T21:26:45Z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0x010100A97759198661B34298EEBCAE4266E0C2</vt:lpwstr>
  </property>
  <property fmtid="{D5CDD505-2E9C-101B-9397-08002B2CF9AE}" pid="3" name="MediaServiceImageTags">
    <vt:lpwstr/>
  </property>
</Properties>
</file>