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5"/>
  </p:notesMasterIdLst>
  <p:sldIdLst>
    <p:sldId id="257" r:id="rId6"/>
    <p:sldId id="258" r:id="rId7"/>
    <p:sldId id="259" r:id="rId8"/>
    <p:sldId id="272" r:id="rId9"/>
    <p:sldId id="273" r:id="rId10"/>
    <p:sldId id="266" r:id="rId11"/>
    <p:sldId id="275" r:id="rId12"/>
    <p:sldId id="274"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989" autoAdjust="0"/>
  </p:normalViewPr>
  <p:slideViewPr>
    <p:cSldViewPr snapToGrid="0">
      <p:cViewPr varScale="1">
        <p:scale>
          <a:sx n="46" d="100"/>
          <a:sy n="46" d="100"/>
        </p:scale>
        <p:origin x="1444"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13855-CD10-4D9E-961C-F5768B8F278E}"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1BCD4-0CC2-4127-8620-282E91C343F8}" type="slidenum">
              <a:rPr lang="en-US" smtClean="0"/>
              <a:t>‹#›</a:t>
            </a:fld>
            <a:endParaRPr lang="en-US"/>
          </a:p>
        </p:txBody>
      </p:sp>
    </p:spTree>
    <p:extLst>
      <p:ext uri="{BB962C8B-B14F-4D97-AF65-F5344CB8AC3E}">
        <p14:creationId xmlns:p14="http://schemas.microsoft.com/office/powerpoint/2010/main" val="76566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___________</a:t>
            </a:r>
          </a:p>
          <a:p>
            <a:endParaRPr lang="en-US" dirty="0"/>
          </a:p>
          <a:p>
            <a:r>
              <a:rPr lang="en-US" dirty="0"/>
              <a:t>Today we are going to talk about dairy foods and drinks. Dairy foods are foods that are made from milk, which as we all know, comes from cows. Dairy foods play an important role in keeping our bones healthy and strong. </a:t>
            </a:r>
          </a:p>
          <a:p>
            <a:endParaRPr lang="en-US" dirty="0"/>
          </a:p>
          <a:p>
            <a:r>
              <a:rPr lang="en-US" dirty="0"/>
              <a:t>We are going to learn a lot more about that in a little while. But let’s review a few other things first.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62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schedule for the day. First, we are going to review what we learned in our last class about Fiber foods.</a:t>
            </a:r>
          </a:p>
          <a:p>
            <a:r>
              <a:rPr lang="en-US" dirty="0"/>
              <a:t>Then, we will learn about dairy foods and drinks.</a:t>
            </a:r>
          </a:p>
          <a:p>
            <a:r>
              <a:rPr lang="en-US" dirty="0"/>
              <a:t>Then, we will watch a video all about dairy and why it is important to get enough dairy foods &amp; drinks.</a:t>
            </a:r>
          </a:p>
          <a:p>
            <a:r>
              <a:rPr lang="en-US" dirty="0"/>
              <a:t>Finally, we will do a fun cooking activity in where we will make a snack with yogurt, which is a dairy food.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48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let’s go over our rules, which are the same as last time. But it always helps to remind ourselves about these important rules.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79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67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question, basically any fruit or vegetable would be an acceptable answer. Also any whole grain food.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66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learn all about dairy foods and drinks, and the important role that dairy plays in keeping our bodies healthy. Let’s watch and learn!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75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you have an allergy to dairy, or don’t eat &amp; drink dairy for some other reason. That is OK!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92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436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hand sanitizer to all students’ OR have them wash hands if that is a feasible option.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E481E-7E0D-4DB5-859E-277040164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1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2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65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787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3993-D672-0014-58B2-5224AE834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83459-60B4-BAF6-5213-1DBF20035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E783B-8B7E-6E6B-5F27-96355FE3EE9F}"/>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5" name="Footer Placeholder 4">
            <a:extLst>
              <a:ext uri="{FF2B5EF4-FFF2-40B4-BE49-F238E27FC236}">
                <a16:creationId xmlns:a16="http://schemas.microsoft.com/office/drawing/2014/main" id="{0BDFB4E1-E16D-D9E9-6FB0-625C339D9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6EC91-42EF-26AD-724A-88D15A73E1E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1337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B6A2-7070-513F-B715-2BE2FC8FD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04B9E-6BCA-A59A-7602-0BB0CA7B8F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5ED06-54AF-4C72-65BA-6E0A321BCF5A}"/>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5" name="Footer Placeholder 4">
            <a:extLst>
              <a:ext uri="{FF2B5EF4-FFF2-40B4-BE49-F238E27FC236}">
                <a16:creationId xmlns:a16="http://schemas.microsoft.com/office/drawing/2014/main" id="{76B6393A-03EE-E767-F09D-F5F152CFE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32597-C0D1-9F73-8C2C-FD72196193D6}"/>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384847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FDCD-9FF4-74A7-7AF1-1024015E9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96EB37-FC18-5BD1-13CA-BD42FA960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4AC1A7-3185-DA9D-B4FB-4A8B0823B52E}"/>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5" name="Footer Placeholder 4">
            <a:extLst>
              <a:ext uri="{FF2B5EF4-FFF2-40B4-BE49-F238E27FC236}">
                <a16:creationId xmlns:a16="http://schemas.microsoft.com/office/drawing/2014/main" id="{62D86B0B-3010-763D-FAD9-CB628F001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A976D-E087-36FA-EC1A-96EF7BDCE8F0}"/>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2493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D339-38C2-AA6C-EE3A-6BA0045EF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B1A68-E942-CAED-129E-2000F1600C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22860-1276-E004-2A65-CE197DC6BE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46D719-57D7-A5E7-64CC-7BD94DC23DAF}"/>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6" name="Footer Placeholder 5">
            <a:extLst>
              <a:ext uri="{FF2B5EF4-FFF2-40B4-BE49-F238E27FC236}">
                <a16:creationId xmlns:a16="http://schemas.microsoft.com/office/drawing/2014/main" id="{36F65393-0EE8-652B-72B9-84670BCF3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31F38-A0F4-7AAD-07A3-05FAC7FCE1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4115775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EF27-A86E-EE01-A37C-CA7BDEF1C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682B0-A98A-001A-E9D3-E2DD91B89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6D32E-3361-5880-3137-4EF4EE94E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15B43-0F5A-B8BA-E9DC-2C53A7443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206515-15AC-0A67-A95F-3AAC0144E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7E464-CFF1-1CE2-B406-3D534439A604}"/>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8" name="Footer Placeholder 7">
            <a:extLst>
              <a:ext uri="{FF2B5EF4-FFF2-40B4-BE49-F238E27FC236}">
                <a16:creationId xmlns:a16="http://schemas.microsoft.com/office/drawing/2014/main" id="{B8A5DF1A-9421-7D80-FACC-F83BE768B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28AA51-CD51-167A-9EE3-DD51A8CDE2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8883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9598-4608-95C2-37E9-1F23A66518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CAD35D-02E2-D084-04FF-FB3C80B615C4}"/>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4" name="Footer Placeholder 3">
            <a:extLst>
              <a:ext uri="{FF2B5EF4-FFF2-40B4-BE49-F238E27FC236}">
                <a16:creationId xmlns:a16="http://schemas.microsoft.com/office/drawing/2014/main" id="{4376099D-179C-5F36-6F87-6CCC1F80F8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A2D0DB-28B7-FD34-8973-1D059C077447}"/>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527601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3EC22-EE0D-2EF1-2997-2B54C1E9CEDC}"/>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3" name="Footer Placeholder 2">
            <a:extLst>
              <a:ext uri="{FF2B5EF4-FFF2-40B4-BE49-F238E27FC236}">
                <a16:creationId xmlns:a16="http://schemas.microsoft.com/office/drawing/2014/main" id="{9723DB35-DE51-0446-D2E4-94C3206253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E0B850-CBBE-278F-5269-60AE7A00C3C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424267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E64B-640F-4439-A184-934067483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36F19-3669-7670-E0BD-A6B8FBCC5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51ADDD-B6CE-818E-7897-72342FEE3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926FC-13C8-0BDB-8654-ED977B1FEAF0}"/>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6" name="Footer Placeholder 5">
            <a:extLst>
              <a:ext uri="{FF2B5EF4-FFF2-40B4-BE49-F238E27FC236}">
                <a16:creationId xmlns:a16="http://schemas.microsoft.com/office/drawing/2014/main" id="{E6B1B9A4-10FD-FC6D-1363-ABBA91588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E43D1-8DDB-DB18-754A-61F6C0F8A7D5}"/>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79954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3300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F9AA-4670-D285-1FA3-AEFE2242C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B64CF3-8830-EDFA-2005-CD1D4CDDF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89AB2-270D-F93A-7F57-BADD1E276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33044-B3F2-1BBF-3084-51F8166E2E4F}"/>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6" name="Footer Placeholder 5">
            <a:extLst>
              <a:ext uri="{FF2B5EF4-FFF2-40B4-BE49-F238E27FC236}">
                <a16:creationId xmlns:a16="http://schemas.microsoft.com/office/drawing/2014/main" id="{EBD93781-7D26-3207-32B5-BA87EC0A4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0D2FB-033A-3515-B0CA-4DA38A74D42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7653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9252-72B2-F586-C3A0-0CF40DAB0F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7F57D6-EA2A-3A33-D9E0-399A5CE813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C9BDE-8313-C353-B163-B36F499CC5AE}"/>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5" name="Footer Placeholder 4">
            <a:extLst>
              <a:ext uri="{FF2B5EF4-FFF2-40B4-BE49-F238E27FC236}">
                <a16:creationId xmlns:a16="http://schemas.microsoft.com/office/drawing/2014/main" id="{F871AF72-FA84-A1C4-F06E-2C56675CC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E2824-2C87-C64A-79EE-FC8E840786F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72185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5B65FF-6F23-B842-D837-D9A2517E4F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1425D-5958-C102-9F40-7101D5FBDA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90EAA-3EA7-CCC2-724A-4057F061F92F}"/>
              </a:ext>
            </a:extLst>
          </p:cNvPr>
          <p:cNvSpPr>
            <a:spLocks noGrp="1"/>
          </p:cNvSpPr>
          <p:nvPr>
            <p:ph type="dt" sz="half" idx="10"/>
          </p:nvPr>
        </p:nvSpPr>
        <p:spPr/>
        <p:txBody>
          <a:bodyPr/>
          <a:lstStyle/>
          <a:p>
            <a:fld id="{1F621A7F-AAFC-465F-8B56-7A958269D9B7}" type="datetimeFigureOut">
              <a:rPr lang="en-US" smtClean="0"/>
              <a:t>2/6/2024</a:t>
            </a:fld>
            <a:endParaRPr lang="en-US"/>
          </a:p>
        </p:txBody>
      </p:sp>
      <p:sp>
        <p:nvSpPr>
          <p:cNvPr id="5" name="Footer Placeholder 4">
            <a:extLst>
              <a:ext uri="{FF2B5EF4-FFF2-40B4-BE49-F238E27FC236}">
                <a16:creationId xmlns:a16="http://schemas.microsoft.com/office/drawing/2014/main" id="{B8E84B68-B184-3EA4-2DB0-E94BE649A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4EC1C-9E53-C971-238D-F08759515F2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18961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041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2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17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24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76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996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057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67338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407E6-06B3-B9F8-D6E7-89F9CAD12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979ED-ACEE-978D-C4D5-BC58AB509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59B5F-F029-3FA5-441A-D88E1C10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21A7F-AAFC-465F-8B56-7A958269D9B7}" type="datetimeFigureOut">
              <a:rPr lang="en-US" smtClean="0"/>
              <a:t>2/6/2024</a:t>
            </a:fld>
            <a:endParaRPr lang="en-US"/>
          </a:p>
        </p:txBody>
      </p:sp>
      <p:sp>
        <p:nvSpPr>
          <p:cNvPr id="5" name="Footer Placeholder 4">
            <a:extLst>
              <a:ext uri="{FF2B5EF4-FFF2-40B4-BE49-F238E27FC236}">
                <a16:creationId xmlns:a16="http://schemas.microsoft.com/office/drawing/2014/main" id="{1C0DEBA9-1984-1FA9-D29D-A3EEC1F97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23C9C-CF56-01E5-6B31-6B30D3520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F1C4A-5CE7-439B-A55A-92BAF57C3BC9}" type="slidenum">
              <a:rPr lang="en-US" smtClean="0"/>
              <a:t>‹#›</a:t>
            </a:fld>
            <a:endParaRPr lang="en-US"/>
          </a:p>
        </p:txBody>
      </p:sp>
    </p:spTree>
    <p:extLst>
      <p:ext uri="{BB962C8B-B14F-4D97-AF65-F5344CB8AC3E}">
        <p14:creationId xmlns:p14="http://schemas.microsoft.com/office/powerpoint/2010/main" val="2436909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2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sSS4-wGM6fg?feature=oembed" TargetMode="External"/><Relationship Id="rId5" Type="http://schemas.openxmlformats.org/officeDocument/2006/relationships/image" Target="../media/image25.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0027"/>
        </a:solidFill>
        <a:effectLst/>
      </p:bgPr>
    </p:bg>
    <p:spTree>
      <p:nvGrpSpPr>
        <p:cNvPr id="1" name=""/>
        <p:cNvGrpSpPr/>
        <p:nvPr/>
      </p:nvGrpSpPr>
      <p:grpSpPr>
        <a:xfrm>
          <a:off x="0" y="0"/>
          <a:ext cx="0" cy="0"/>
          <a:chOff x="0" y="0"/>
          <a:chExt cx="0" cy="0"/>
        </a:xfrm>
      </p:grpSpPr>
      <p:sp>
        <p:nvSpPr>
          <p:cNvPr id="2" name="AutoShape 2"/>
          <p:cNvSpPr/>
          <p:nvPr/>
        </p:nvSpPr>
        <p:spPr>
          <a:xfrm>
            <a:off x="-135492" y="685800"/>
            <a:ext cx="7898971" cy="90701"/>
          </a:xfrm>
          <a:prstGeom prst="rect">
            <a:avLst/>
          </a:prstGeom>
          <a:solidFill>
            <a:srgbClr val="38B6FF"/>
          </a:solidFill>
        </p:spPr>
        <p:txBody>
          <a:bodyPr/>
          <a:lstStyle/>
          <a:p>
            <a:endParaRPr lang="en-US"/>
          </a:p>
        </p:txBody>
      </p:sp>
      <p:sp>
        <p:nvSpPr>
          <p:cNvPr id="3" name="AutoShape 3"/>
          <p:cNvSpPr/>
          <p:nvPr/>
        </p:nvSpPr>
        <p:spPr>
          <a:xfrm>
            <a:off x="11426810" y="902173"/>
            <a:ext cx="93574" cy="6004119"/>
          </a:xfrm>
          <a:prstGeom prst="rect">
            <a:avLst/>
          </a:prstGeom>
          <a:solidFill>
            <a:srgbClr val="38B6FF"/>
          </a:solidFill>
        </p:spPr>
        <p:txBody>
          <a:bodyPr/>
          <a:lstStyle/>
          <a:p>
            <a:endParaRPr lang="en-US"/>
          </a:p>
        </p:txBody>
      </p:sp>
      <p:sp>
        <p:nvSpPr>
          <p:cNvPr id="4" name="AutoShape 4"/>
          <p:cNvSpPr/>
          <p:nvPr/>
        </p:nvSpPr>
        <p:spPr>
          <a:xfrm>
            <a:off x="7449196" y="-152661"/>
            <a:ext cx="4895466" cy="1227525"/>
          </a:xfrm>
          <a:prstGeom prst="rect">
            <a:avLst/>
          </a:prstGeom>
          <a:solidFill>
            <a:srgbClr val="FDFDFD"/>
          </a:solidFill>
        </p:spPr>
        <p:txBody>
          <a:bodyPr/>
          <a:lstStyle/>
          <a:p>
            <a:endParaRPr lang="en-US"/>
          </a:p>
        </p:txBody>
      </p:sp>
      <p:sp>
        <p:nvSpPr>
          <p:cNvPr id="5" name="AutoShape 5"/>
          <p:cNvSpPr/>
          <p:nvPr/>
        </p:nvSpPr>
        <p:spPr>
          <a:xfrm>
            <a:off x="0" y="5630475"/>
            <a:ext cx="4895466" cy="1227525"/>
          </a:xfrm>
          <a:prstGeom prst="rect">
            <a:avLst/>
          </a:prstGeom>
          <a:solidFill>
            <a:srgbClr val="FDFDFD"/>
          </a:solidFill>
        </p:spPr>
        <p:txBody>
          <a:bodyPr/>
          <a:lstStyle/>
          <a:p>
            <a:endParaRPr lang="en-US"/>
          </a:p>
        </p:txBody>
      </p:sp>
      <p:pic>
        <p:nvPicPr>
          <p:cNvPr id="6" name="Picture 6"/>
          <p:cNvPicPr>
            <a:picLocks noChangeAspect="1"/>
          </p:cNvPicPr>
          <p:nvPr/>
        </p:nvPicPr>
        <p:blipFill>
          <a:blip r:embed="rId3"/>
          <a:srcRect/>
          <a:stretch>
            <a:fillRect/>
          </a:stretch>
        </p:blipFill>
        <p:spPr>
          <a:xfrm>
            <a:off x="2633175" y="5837489"/>
            <a:ext cx="1936897" cy="813497"/>
          </a:xfrm>
          <a:prstGeom prst="rect">
            <a:avLst/>
          </a:prstGeom>
        </p:spPr>
      </p:pic>
      <p:pic>
        <p:nvPicPr>
          <p:cNvPr id="7" name="Picture 7"/>
          <p:cNvPicPr>
            <a:picLocks noChangeAspect="1"/>
          </p:cNvPicPr>
          <p:nvPr/>
        </p:nvPicPr>
        <p:blipFill>
          <a:blip r:embed="rId4"/>
          <a:srcRect/>
          <a:stretch>
            <a:fillRect/>
          </a:stretch>
        </p:blipFill>
        <p:spPr>
          <a:xfrm>
            <a:off x="8033470" y="288167"/>
            <a:ext cx="1435639" cy="563488"/>
          </a:xfrm>
          <a:prstGeom prst="rect">
            <a:avLst/>
          </a:prstGeom>
        </p:spPr>
      </p:pic>
      <p:pic>
        <p:nvPicPr>
          <p:cNvPr id="8" name="Picture 8"/>
          <p:cNvPicPr>
            <a:picLocks noChangeAspect="1"/>
          </p:cNvPicPr>
          <p:nvPr/>
        </p:nvPicPr>
        <p:blipFill>
          <a:blip r:embed="rId5"/>
          <a:srcRect/>
          <a:stretch>
            <a:fillRect/>
          </a:stretch>
        </p:blipFill>
        <p:spPr>
          <a:xfrm>
            <a:off x="10039733" y="288167"/>
            <a:ext cx="1734291" cy="49709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7002545" y="2194305"/>
            <a:ext cx="4436352" cy="34104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7203803" y="2341680"/>
            <a:ext cx="4065177" cy="3125105"/>
          </a:xfrm>
          <a:prstGeom prst="rect">
            <a:avLst/>
          </a:prstGeom>
        </p:spPr>
      </p:pic>
      <p:pic>
        <p:nvPicPr>
          <p:cNvPr id="11" name="Picture 11"/>
          <p:cNvPicPr>
            <a:picLocks noChangeAspect="1"/>
          </p:cNvPicPr>
          <p:nvPr/>
        </p:nvPicPr>
        <p:blipFill>
          <a:blip r:embed="rId10"/>
          <a:srcRect/>
          <a:stretch>
            <a:fillRect/>
          </a:stretch>
        </p:blipFill>
        <p:spPr>
          <a:xfrm>
            <a:off x="7955912" y="2240544"/>
            <a:ext cx="2560957" cy="3090145"/>
          </a:xfrm>
          <a:prstGeom prst="rect">
            <a:avLst/>
          </a:prstGeom>
        </p:spPr>
      </p:pic>
      <p:pic>
        <p:nvPicPr>
          <p:cNvPr id="12" name="Picture 12"/>
          <p:cNvPicPr>
            <a:picLocks noChangeAspect="1"/>
          </p:cNvPicPr>
          <p:nvPr/>
        </p:nvPicPr>
        <p:blipFill>
          <a:blip r:embed="rId11"/>
          <a:srcRect/>
          <a:stretch>
            <a:fillRect/>
          </a:stretch>
        </p:blipFill>
        <p:spPr>
          <a:xfrm>
            <a:off x="187659" y="5884281"/>
            <a:ext cx="2157044" cy="719913"/>
          </a:xfrm>
          <a:prstGeom prst="rect">
            <a:avLst/>
          </a:prstGeom>
        </p:spPr>
      </p:pic>
      <p:sp>
        <p:nvSpPr>
          <p:cNvPr id="13" name="TextBox 13"/>
          <p:cNvSpPr txBox="1"/>
          <p:nvPr/>
        </p:nvSpPr>
        <p:spPr>
          <a:xfrm>
            <a:off x="1537968" y="2104164"/>
            <a:ext cx="4895466" cy="1795363"/>
          </a:xfrm>
          <a:prstGeom prst="rect">
            <a:avLst/>
          </a:prstGeom>
        </p:spPr>
        <p:txBody>
          <a:bodyPr wrap="square" lIns="0" tIns="0" rIns="0" bIns="0" rtlCol="0" anchor="t">
            <a:spAutoFit/>
          </a:bodyPr>
          <a:lstStyle/>
          <a:p>
            <a:pPr defTabSz="609630">
              <a:lnSpc>
                <a:spcPts val="6960"/>
              </a:lnSpc>
            </a:pPr>
            <a:r>
              <a:rPr lang="en-US" sz="6000" spc="-59" dirty="0">
                <a:solidFill>
                  <a:srgbClr val="FDFDFD"/>
                </a:solidFill>
                <a:latin typeface="League Spartan Italics"/>
              </a:rPr>
              <a:t>Lesson 5: </a:t>
            </a:r>
          </a:p>
          <a:p>
            <a:pPr defTabSz="609630">
              <a:lnSpc>
                <a:spcPts val="6960"/>
              </a:lnSpc>
            </a:pPr>
            <a:r>
              <a:rPr lang="en-US" sz="6000" spc="-59" dirty="0">
                <a:solidFill>
                  <a:srgbClr val="FDFDFD"/>
                </a:solidFill>
                <a:latin typeface="League Spartan Italics"/>
              </a:rPr>
              <a:t>Dairy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10084116" y="-152661"/>
            <a:ext cx="2260546" cy="2165633"/>
          </a:xfrm>
          <a:prstGeom prst="rect">
            <a:avLst/>
          </a:prstGeom>
          <a:solidFill>
            <a:srgbClr val="FDFDFD"/>
          </a:solidFill>
        </p:spPr>
        <p:txBody>
          <a:bodyPr/>
          <a:lstStyle/>
          <a:p>
            <a:endParaRPr lang="en-US"/>
          </a:p>
        </p:txBody>
      </p:sp>
      <p:grpSp>
        <p:nvGrpSpPr>
          <p:cNvPr id="3" name="Group 3"/>
          <p:cNvGrpSpPr/>
          <p:nvPr/>
        </p:nvGrpSpPr>
        <p:grpSpPr>
          <a:xfrm>
            <a:off x="715112" y="4914038"/>
            <a:ext cx="1258162" cy="125816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DFD"/>
            </a:solidFill>
          </p:spPr>
          <p:txBody>
            <a:bodyPr/>
            <a:lstStyle/>
            <a:p>
              <a:endParaRPr lang="en-US"/>
            </a:p>
          </p:txBody>
        </p:sp>
      </p:grpSp>
      <p:grpSp>
        <p:nvGrpSpPr>
          <p:cNvPr id="5" name="Group 5"/>
          <p:cNvGrpSpPr>
            <a:grpSpLocks noChangeAspect="1"/>
          </p:cNvGrpSpPr>
          <p:nvPr/>
        </p:nvGrpSpPr>
        <p:grpSpPr>
          <a:xfrm>
            <a:off x="1310088" y="4788119"/>
            <a:ext cx="879730" cy="879730"/>
            <a:chOff x="-2540" y="-2540"/>
            <a:chExt cx="6355080" cy="6355080"/>
          </a:xfrm>
        </p:grpSpPr>
        <p:sp>
          <p:nvSpPr>
            <p:cNvPr id="6"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AC33F"/>
            </a:solidFill>
          </p:spPr>
          <p:txBody>
            <a:bodyPr/>
            <a:lstStyle/>
            <a:p>
              <a:endParaRPr lang="en-US"/>
            </a:p>
          </p:txBody>
        </p:sp>
      </p:grpSp>
      <p:sp>
        <p:nvSpPr>
          <p:cNvPr id="7" name="AutoShape 7"/>
          <p:cNvSpPr/>
          <p:nvPr/>
        </p:nvSpPr>
        <p:spPr>
          <a:xfrm>
            <a:off x="11728134" y="-2382389"/>
            <a:ext cx="79390" cy="5486400"/>
          </a:xfrm>
          <a:prstGeom prst="rect">
            <a:avLst/>
          </a:prstGeom>
          <a:solidFill>
            <a:srgbClr val="9AC33F"/>
          </a:solidFill>
        </p:spPr>
        <p:txBody>
          <a:bodyPr/>
          <a:lstStyle/>
          <a:p>
            <a:endParaRPr lang="en-US"/>
          </a:p>
        </p:txBody>
      </p:sp>
      <p:sp>
        <p:nvSpPr>
          <p:cNvPr id="8" name="AutoShape 8"/>
          <p:cNvSpPr/>
          <p:nvPr/>
        </p:nvSpPr>
        <p:spPr>
          <a:xfrm>
            <a:off x="-1574785" y="2674333"/>
            <a:ext cx="7323680" cy="91148"/>
          </a:xfrm>
          <a:prstGeom prst="rect">
            <a:avLst/>
          </a:prstGeom>
          <a:solidFill>
            <a:srgbClr val="6198CE"/>
          </a:solidFill>
        </p:spPr>
        <p:txBody>
          <a:bodyPr/>
          <a:lstStyle/>
          <a:p>
            <a:endParaRPr lang="en-US"/>
          </a:p>
        </p:txBody>
      </p:sp>
      <p:sp>
        <p:nvSpPr>
          <p:cNvPr id="9" name="AutoShape 9"/>
          <p:cNvSpPr/>
          <p:nvPr/>
        </p:nvSpPr>
        <p:spPr>
          <a:xfrm>
            <a:off x="-140918" y="-117432"/>
            <a:ext cx="682165" cy="793559"/>
          </a:xfrm>
          <a:prstGeom prst="rect">
            <a:avLst/>
          </a:prstGeom>
          <a:solidFill>
            <a:srgbClr val="FDFDFD"/>
          </a:solidFill>
        </p:spPr>
        <p:txBody>
          <a:bodyPr/>
          <a:lstStyle/>
          <a:p>
            <a:endParaRPr lang="en-US"/>
          </a:p>
        </p:txBody>
      </p:sp>
      <p:pic>
        <p:nvPicPr>
          <p:cNvPr id="10" name="Picture 10"/>
          <p:cNvPicPr>
            <a:picLocks noChangeAspect="1"/>
          </p:cNvPicPr>
          <p:nvPr/>
        </p:nvPicPr>
        <p:blipFill>
          <a:blip r:embed="rId3"/>
          <a:srcRect/>
          <a:stretch>
            <a:fillRect/>
          </a:stretch>
        </p:blipFill>
        <p:spPr>
          <a:xfrm>
            <a:off x="10311804" y="360811"/>
            <a:ext cx="1194396" cy="1441202"/>
          </a:xfrm>
          <a:prstGeom prst="rect">
            <a:avLst/>
          </a:prstGeom>
        </p:spPr>
      </p:pic>
      <p:sp>
        <p:nvSpPr>
          <p:cNvPr id="12" name="TextBox 12"/>
          <p:cNvSpPr txBox="1"/>
          <p:nvPr/>
        </p:nvSpPr>
        <p:spPr>
          <a:xfrm>
            <a:off x="5117430" y="3261433"/>
            <a:ext cx="7061870" cy="2603983"/>
          </a:xfrm>
          <a:prstGeom prst="rect">
            <a:avLst/>
          </a:prstGeom>
        </p:spPr>
        <p:txBody>
          <a:bodyPr wrap="square" lIns="0" tIns="0" rIns="0" bIns="0" rtlCol="0" anchor="t">
            <a:spAutoFit/>
          </a:bodyPr>
          <a:lstStyle/>
          <a:p>
            <a:pPr marL="576786" lvl="1" indent="-288392" defTabSz="609630">
              <a:lnSpc>
                <a:spcPts val="4007"/>
              </a:lnSpc>
              <a:buFont typeface="Arial"/>
              <a:buChar char="•"/>
            </a:pPr>
            <a:r>
              <a:rPr lang="en-US" sz="2671" spc="22" dirty="0">
                <a:solidFill>
                  <a:srgbClr val="004A89"/>
                </a:solidFill>
                <a:latin typeface="Glacial Indifference Bold"/>
              </a:rPr>
              <a:t>Review of Fiber Foods</a:t>
            </a:r>
          </a:p>
          <a:p>
            <a:pPr marL="576786" lvl="1" indent="-288392" defTabSz="609630">
              <a:lnSpc>
                <a:spcPts val="4007"/>
              </a:lnSpc>
              <a:buFont typeface="Arial"/>
              <a:buChar char="•"/>
            </a:pPr>
            <a:r>
              <a:rPr lang="en-US" sz="2671" spc="27" dirty="0">
                <a:solidFill>
                  <a:srgbClr val="004A89"/>
                </a:solidFill>
                <a:latin typeface="Glacial Indifference Bold"/>
              </a:rPr>
              <a:t>Intro to Dairy</a:t>
            </a:r>
          </a:p>
          <a:p>
            <a:pPr marL="576786" lvl="1" indent="-288392" defTabSz="609630">
              <a:lnSpc>
                <a:spcPts val="4007"/>
              </a:lnSpc>
              <a:buFont typeface="Arial"/>
              <a:buChar char="•"/>
            </a:pPr>
            <a:r>
              <a:rPr lang="en-US" sz="2671" spc="27" dirty="0">
                <a:solidFill>
                  <a:srgbClr val="004A89"/>
                </a:solidFill>
                <a:latin typeface="Glacial Indifference Bold"/>
              </a:rPr>
              <a:t>Video Lesson</a:t>
            </a:r>
          </a:p>
          <a:p>
            <a:pPr marL="576786" lvl="1" indent="-288392" defTabSz="609630">
              <a:lnSpc>
                <a:spcPts val="4007"/>
              </a:lnSpc>
              <a:buFont typeface="Arial"/>
              <a:buChar char="•"/>
            </a:pPr>
            <a:r>
              <a:rPr lang="en-US" sz="2671" spc="27" dirty="0">
                <a:solidFill>
                  <a:srgbClr val="004A89"/>
                </a:solidFill>
                <a:latin typeface="Glacial Indifference Bold"/>
              </a:rPr>
              <a:t>Cooking Activity: Yogurt Parfaits!</a:t>
            </a:r>
          </a:p>
          <a:p>
            <a:pPr algn="r" defTabSz="609630">
              <a:lnSpc>
                <a:spcPts val="4807"/>
              </a:lnSpc>
            </a:pPr>
            <a:endParaRPr lang="en-US" sz="2671" spc="27" dirty="0">
              <a:solidFill>
                <a:srgbClr val="004A89"/>
              </a:solidFill>
              <a:latin typeface="Glacial Indifference Bold"/>
            </a:endParaRPr>
          </a:p>
        </p:txBody>
      </p:sp>
      <p:sp>
        <p:nvSpPr>
          <p:cNvPr id="13" name="TextBox 13"/>
          <p:cNvSpPr txBox="1"/>
          <p:nvPr/>
        </p:nvSpPr>
        <p:spPr>
          <a:xfrm>
            <a:off x="715112" y="881263"/>
            <a:ext cx="4901304" cy="1740220"/>
          </a:xfrm>
          <a:prstGeom prst="rect">
            <a:avLst/>
          </a:prstGeom>
        </p:spPr>
        <p:txBody>
          <a:bodyPr lIns="0" tIns="0" rIns="0" bIns="0" rtlCol="0" anchor="t">
            <a:spAutoFit/>
          </a:bodyPr>
          <a:lstStyle/>
          <a:p>
            <a:pPr defTabSz="609630">
              <a:lnSpc>
                <a:spcPts val="7000"/>
              </a:lnSpc>
            </a:pPr>
            <a:r>
              <a:rPr lang="en-US" sz="5000" spc="550" dirty="0">
                <a:solidFill>
                  <a:srgbClr val="CC0535"/>
                </a:solidFill>
                <a:latin typeface="League Spartan Italics"/>
              </a:rPr>
              <a:t>TODAY'S</a:t>
            </a:r>
          </a:p>
          <a:p>
            <a:pPr defTabSz="609630">
              <a:lnSpc>
                <a:spcPts val="7000"/>
              </a:lnSpc>
            </a:pPr>
            <a:r>
              <a:rPr lang="en-US" sz="5000" spc="550" dirty="0">
                <a:solidFill>
                  <a:srgbClr val="CC0535"/>
                </a:solidFill>
                <a:latin typeface="League Spartan Italics"/>
              </a:rPr>
              <a:t>SCHEDULE </a:t>
            </a:r>
          </a:p>
        </p:txBody>
      </p:sp>
      <p:pic>
        <p:nvPicPr>
          <p:cNvPr id="17" name="Picture 16">
            <a:extLst>
              <a:ext uri="{FF2B5EF4-FFF2-40B4-BE49-F238E27FC236}">
                <a16:creationId xmlns:a16="http://schemas.microsoft.com/office/drawing/2014/main" id="{A06FA131-99D4-B321-FA07-0DD190AFBE82}"/>
              </a:ext>
            </a:extLst>
          </p:cNvPr>
          <p:cNvPicPr>
            <a:picLocks noChangeAspect="1"/>
          </p:cNvPicPr>
          <p:nvPr/>
        </p:nvPicPr>
        <p:blipFill>
          <a:blip r:embed="rId4"/>
          <a:stretch>
            <a:fillRect/>
          </a:stretch>
        </p:blipFill>
        <p:spPr>
          <a:xfrm>
            <a:off x="9326" y="4788119"/>
            <a:ext cx="3103852" cy="2069881"/>
          </a:xfrm>
          <a:prstGeom prst="rect">
            <a:avLst/>
          </a:prstGeom>
        </p:spPr>
      </p:pic>
      <p:pic>
        <p:nvPicPr>
          <p:cNvPr id="18" name="Picture 17">
            <a:extLst>
              <a:ext uri="{FF2B5EF4-FFF2-40B4-BE49-F238E27FC236}">
                <a16:creationId xmlns:a16="http://schemas.microsoft.com/office/drawing/2014/main" id="{F053E0C2-654C-38CC-7568-F596A349A402}"/>
              </a:ext>
            </a:extLst>
          </p:cNvPr>
          <p:cNvPicPr>
            <a:picLocks noChangeAspect="1"/>
          </p:cNvPicPr>
          <p:nvPr/>
        </p:nvPicPr>
        <p:blipFill rotWithShape="1">
          <a:blip r:embed="rId5"/>
          <a:srcRect r="39931"/>
          <a:stretch/>
        </p:blipFill>
        <p:spPr>
          <a:xfrm>
            <a:off x="2401161" y="3197707"/>
            <a:ext cx="1826358" cy="2027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338"/>
            </a:xfrm>
            <a:prstGeom prst="rect">
              <a:avLst/>
            </a:prstGeom>
          </p:spPr>
          <p:txBody>
            <a:bodyPr lIns="0" tIns="0" rIns="0" bIns="0" rtlCol="0" anchor="t">
              <a:spAutoFit/>
            </a:bodyPr>
            <a:lstStyle/>
            <a:p>
              <a:pPr algn="just" defTabSz="609630">
                <a:lnSpc>
                  <a:spcPts val="5507"/>
                </a:lnSpc>
              </a:pPr>
              <a:r>
                <a:rPr lang="en-US" sz="3934" spc="433">
                  <a:solidFill>
                    <a:srgbClr val="C90027"/>
                  </a:solidFill>
                  <a:latin typeface="League Spartan Italics"/>
                </a:rPr>
                <a:t>Class Rules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algn="r" defTabSz="609630">
                <a:lnSpc>
                  <a:spcPts val="3454"/>
                </a:lnSpc>
              </a:pPr>
              <a:endParaRPr sz="1200">
                <a:solidFill>
                  <a:prstClr val="black"/>
                </a:solidFill>
                <a:latin typeface="Calibri"/>
              </a:endParaRPr>
            </a:p>
          </p:txBody>
        </p:sp>
      </p:grpSp>
      <p:sp>
        <p:nvSpPr>
          <p:cNvPr id="11" name="TextBox 11"/>
          <p:cNvSpPr txBox="1"/>
          <p:nvPr/>
        </p:nvSpPr>
        <p:spPr>
          <a:xfrm>
            <a:off x="1862450" y="1776315"/>
            <a:ext cx="8148510" cy="4746299"/>
          </a:xfrm>
          <a:prstGeom prst="rect">
            <a:avLst/>
          </a:prstGeom>
        </p:spPr>
        <p:txBody>
          <a:bodyPr lIns="0" tIns="0" rIns="0" bIns="0" rtlCol="0" anchor="t">
            <a:spAutoFit/>
          </a:bodyPr>
          <a:lstStyle/>
          <a:p>
            <a:pPr marL="863643" lvl="1" indent="-431822" algn="just" defTabSz="609630">
              <a:lnSpc>
                <a:spcPts val="7560"/>
              </a:lnSpc>
              <a:buFont typeface="Arial"/>
              <a:buChar char="•"/>
            </a:pPr>
            <a:r>
              <a:rPr lang="en-US" sz="4000" spc="40" dirty="0">
                <a:solidFill>
                  <a:srgbClr val="004A89"/>
                </a:solidFill>
                <a:latin typeface="Glacial Indifference"/>
              </a:rPr>
              <a:t>Listening Ears</a:t>
            </a:r>
          </a:p>
          <a:p>
            <a:pPr marL="863643" lvl="1" indent="-431822" algn="just" defTabSz="609630">
              <a:lnSpc>
                <a:spcPts val="7560"/>
              </a:lnSpc>
              <a:buFont typeface="Arial"/>
              <a:buChar char="•"/>
            </a:pPr>
            <a:r>
              <a:rPr lang="en-US" sz="4000" spc="40" dirty="0">
                <a:solidFill>
                  <a:srgbClr val="004A89"/>
                </a:solidFill>
                <a:latin typeface="Glacial Indifference"/>
              </a:rPr>
              <a:t>Quiet Mouths</a:t>
            </a:r>
          </a:p>
          <a:p>
            <a:pPr marL="863643" lvl="1" indent="-431822" algn="just" defTabSz="609630">
              <a:lnSpc>
                <a:spcPts val="7560"/>
              </a:lnSpc>
              <a:buFont typeface="Arial"/>
              <a:buChar char="•"/>
            </a:pPr>
            <a:r>
              <a:rPr lang="en-US" sz="4000" spc="40" dirty="0">
                <a:solidFill>
                  <a:srgbClr val="004A89"/>
                </a:solidFill>
                <a:latin typeface="Glacial Indifference"/>
              </a:rPr>
              <a:t>Follow Instructions</a:t>
            </a:r>
          </a:p>
          <a:p>
            <a:pPr marL="863643" lvl="1" indent="-431822" algn="just" defTabSz="609630">
              <a:lnSpc>
                <a:spcPts val="7560"/>
              </a:lnSpc>
              <a:buFont typeface="Arial"/>
              <a:buChar char="•"/>
            </a:pPr>
            <a:r>
              <a:rPr lang="en-US" sz="4000" spc="40" dirty="0">
                <a:solidFill>
                  <a:srgbClr val="004A89"/>
                </a:solidFill>
                <a:latin typeface="Glacial Indifference"/>
              </a:rPr>
              <a:t>Don't Yuck My Yum !</a:t>
            </a:r>
          </a:p>
          <a:p>
            <a:pPr algn="r" defTabSz="609630">
              <a:lnSpc>
                <a:spcPts val="7560"/>
              </a:lnSpc>
            </a:pPr>
            <a:endParaRPr lang="en-US" sz="4000" spc="40" dirty="0">
              <a:solidFill>
                <a:srgbClr val="004A89"/>
              </a:solidFill>
              <a:latin typeface="Glacial Indifferen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sp>
        <p:nvSpPr>
          <p:cNvPr id="10" name="TextBox 10"/>
          <p:cNvSpPr txBox="1"/>
          <p:nvPr/>
        </p:nvSpPr>
        <p:spPr>
          <a:xfrm>
            <a:off x="685800" y="2116453"/>
            <a:ext cx="9871640" cy="34859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870465B-5E26-6FB0-BC0E-B31CC58402FB}"/>
              </a:ext>
            </a:extLst>
          </p:cNvPr>
          <p:cNvSpPr txBox="1"/>
          <p:nvPr/>
        </p:nvSpPr>
        <p:spPr>
          <a:xfrm>
            <a:off x="1112010" y="1916784"/>
            <a:ext cx="10585924" cy="5534336"/>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rPr>
              <a:t>Who can raise their hand and tell me:</a:t>
            </a:r>
          </a:p>
          <a:p>
            <a:pPr marL="774721" lvl="1" indent="-342900" defTabSz="609630">
              <a:buFont typeface="Arial" panose="020B0604020202020204" pitchFamily="34" charset="0"/>
              <a:buChar char="•"/>
            </a:pPr>
            <a:endParaRPr lang="en-US" sz="2400" spc="40" dirty="0">
              <a:solidFill>
                <a:srgbClr val="004A89"/>
              </a:solidFill>
            </a:endParaRPr>
          </a:p>
          <a:p>
            <a:pPr marL="774721" lvl="1" indent="-342900" defTabSz="609630">
              <a:buFont typeface="Arial" panose="020B0604020202020204" pitchFamily="34" charset="0"/>
              <a:buChar char="•"/>
            </a:pPr>
            <a:r>
              <a:rPr lang="en-US" sz="2400" b="1" spc="40" dirty="0">
                <a:solidFill>
                  <a:schemeClr val="accent3"/>
                </a:solidFill>
              </a:rPr>
              <a:t>Fiber is the part of _____ foods that our bodies do not digest.</a:t>
            </a:r>
          </a:p>
          <a:p>
            <a:pPr marL="1231921" lvl="2" indent="-342900" defTabSz="609630">
              <a:buFont typeface="Arial" panose="020B0604020202020204" pitchFamily="34" charset="0"/>
              <a:buChar char="•"/>
            </a:pPr>
            <a:r>
              <a:rPr lang="en-US" sz="2400" b="1" spc="40" dirty="0">
                <a:solidFill>
                  <a:schemeClr val="accent3"/>
                </a:solidFill>
              </a:rPr>
              <a:t>Plant </a:t>
            </a:r>
            <a:br>
              <a:rPr lang="en-US" sz="2400" spc="40" dirty="0">
                <a:solidFill>
                  <a:srgbClr val="004A89"/>
                </a:solidFill>
              </a:rPr>
            </a:br>
            <a:endParaRPr lang="en-US" sz="2400" spc="40" dirty="0">
              <a:solidFill>
                <a:srgbClr val="004A89"/>
              </a:solidFill>
            </a:endParaRPr>
          </a:p>
          <a:p>
            <a:pPr marL="774721" lvl="1" indent="-342900" defTabSz="609630">
              <a:buFont typeface="Arial" panose="020B0604020202020204" pitchFamily="34" charset="0"/>
              <a:buChar char="•"/>
            </a:pPr>
            <a:r>
              <a:rPr lang="en-US" sz="2400" spc="40" dirty="0">
                <a:solidFill>
                  <a:srgbClr val="004A89"/>
                </a:solidFill>
              </a:rPr>
              <a:t>________ occurs when our bodies break down foods into tiny parts</a:t>
            </a:r>
          </a:p>
          <a:p>
            <a:pPr marL="1231921" lvl="2" indent="-342900" defTabSz="609630">
              <a:buFont typeface="Arial" panose="020B0604020202020204" pitchFamily="34" charset="0"/>
              <a:buChar char="•"/>
            </a:pPr>
            <a:r>
              <a:rPr lang="en-US" sz="2400" spc="40" dirty="0">
                <a:solidFill>
                  <a:srgbClr val="004A89"/>
                </a:solidFill>
              </a:rPr>
              <a:t>Digestion </a:t>
            </a:r>
            <a:br>
              <a:rPr lang="en-US" sz="2400" spc="40" dirty="0">
                <a:solidFill>
                  <a:srgbClr val="004A89"/>
                </a:solidFill>
              </a:rPr>
            </a:br>
            <a:endParaRPr lang="en-US" sz="2400" spc="40" dirty="0">
              <a:solidFill>
                <a:srgbClr val="004A89"/>
              </a:solidFill>
            </a:endParaRPr>
          </a:p>
          <a:p>
            <a:pPr marL="774721" lvl="1" indent="-342900" defTabSz="609630">
              <a:buFont typeface="Arial" panose="020B0604020202020204" pitchFamily="34" charset="0"/>
              <a:buChar char="•"/>
            </a:pPr>
            <a:r>
              <a:rPr lang="en-US" sz="2400" spc="40" dirty="0">
                <a:solidFill>
                  <a:schemeClr val="accent2"/>
                </a:solidFill>
              </a:rPr>
              <a:t>In which parts of our bodies does digestion occur?</a:t>
            </a:r>
          </a:p>
          <a:p>
            <a:pPr marL="1231921" lvl="2" indent="-342900" defTabSz="609630">
              <a:buFont typeface="Arial" panose="020B0604020202020204" pitchFamily="34" charset="0"/>
              <a:buChar char="•"/>
            </a:pPr>
            <a:r>
              <a:rPr lang="en-US" sz="2400" spc="40" dirty="0">
                <a:solidFill>
                  <a:schemeClr val="accent2"/>
                </a:solidFill>
              </a:rPr>
              <a:t>In our stomach and intestines</a:t>
            </a:r>
          </a:p>
          <a:p>
            <a:pPr marL="431821" lvl="1" algn="just" defTabSz="609630"/>
            <a:endParaRPr lang="en-US" sz="2400" spc="40" dirty="0">
              <a:solidFill>
                <a:srgbClr val="004A89"/>
              </a:solidFill>
            </a:endParaRPr>
          </a:p>
          <a:p>
            <a:pPr algn="r" defTabSz="609630">
              <a:lnSpc>
                <a:spcPts val="7560"/>
              </a:lnSpc>
            </a:pPr>
            <a:endParaRPr lang="en-US" sz="4000" spc="40" dirty="0">
              <a:solidFill>
                <a:srgbClr val="004A89"/>
              </a:solidFill>
              <a:latin typeface="Glacial Indifference"/>
            </a:endParaRPr>
          </a:p>
        </p:txBody>
      </p:sp>
      <p:pic>
        <p:nvPicPr>
          <p:cNvPr id="13" name="Graphic 12" descr="Plant With Roots outline">
            <a:extLst>
              <a:ext uri="{FF2B5EF4-FFF2-40B4-BE49-F238E27FC236}">
                <a16:creationId xmlns:a16="http://schemas.microsoft.com/office/drawing/2014/main" id="{A4F10D1F-A832-8B91-2CDE-490C609B77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48891" y="3581025"/>
            <a:ext cx="574964" cy="574964"/>
          </a:xfrm>
          <a:prstGeom prst="rect">
            <a:avLst/>
          </a:prstGeom>
        </p:spPr>
      </p:pic>
      <p:pic>
        <p:nvPicPr>
          <p:cNvPr id="15" name="Graphic 14" descr="Stomach outline">
            <a:extLst>
              <a:ext uri="{FF2B5EF4-FFF2-40B4-BE49-F238E27FC236}">
                <a16:creationId xmlns:a16="http://schemas.microsoft.com/office/drawing/2014/main" id="{35706E67-0515-C45F-05F9-07FFFA5D24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10390" y="5829390"/>
            <a:ext cx="685620" cy="685620"/>
          </a:xfrm>
          <a:prstGeom prst="rect">
            <a:avLst/>
          </a:prstGeom>
        </p:spPr>
      </p:pic>
      <p:pic>
        <p:nvPicPr>
          <p:cNvPr id="19" name="Graphic 18" descr="Apple with solid fill">
            <a:extLst>
              <a:ext uri="{FF2B5EF4-FFF2-40B4-BE49-F238E27FC236}">
                <a16:creationId xmlns:a16="http://schemas.microsoft.com/office/drawing/2014/main" id="{D37B41CE-1830-A825-750E-5D6EB271A7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08308" y="4660333"/>
            <a:ext cx="517327" cy="517327"/>
          </a:xfrm>
          <a:prstGeom prst="rect">
            <a:avLst/>
          </a:prstGeom>
        </p:spPr>
      </p:pic>
      <p:pic>
        <p:nvPicPr>
          <p:cNvPr id="21" name="Graphic 20" descr="Arrow Right with solid fill">
            <a:extLst>
              <a:ext uri="{FF2B5EF4-FFF2-40B4-BE49-F238E27FC236}">
                <a16:creationId xmlns:a16="http://schemas.microsoft.com/office/drawing/2014/main" id="{318065FA-4F92-F6F3-FCAD-8CF4D7E603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V="1">
            <a:off x="4313791" y="4609199"/>
            <a:ext cx="517328" cy="696532"/>
          </a:xfrm>
          <a:prstGeom prst="rect">
            <a:avLst/>
          </a:prstGeom>
        </p:spPr>
      </p:pic>
      <p:sp>
        <p:nvSpPr>
          <p:cNvPr id="42" name="Oval 41">
            <a:extLst>
              <a:ext uri="{FF2B5EF4-FFF2-40B4-BE49-F238E27FC236}">
                <a16:creationId xmlns:a16="http://schemas.microsoft.com/office/drawing/2014/main" id="{F2B85166-253A-E7F3-DAD2-E057E8A346D6}"/>
              </a:ext>
            </a:extLst>
          </p:cNvPr>
          <p:cNvSpPr/>
          <p:nvPr/>
        </p:nvSpPr>
        <p:spPr>
          <a:xfrm>
            <a:off x="5092719" y="4718433"/>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322228E-EECA-9AB3-89BB-040DF5E97165}"/>
              </a:ext>
            </a:extLst>
          </p:cNvPr>
          <p:cNvSpPr/>
          <p:nvPr/>
        </p:nvSpPr>
        <p:spPr>
          <a:xfrm>
            <a:off x="5055295" y="4897098"/>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80FCA00-97A3-DE0F-3117-56E8526ADD98}"/>
              </a:ext>
            </a:extLst>
          </p:cNvPr>
          <p:cNvSpPr/>
          <p:nvPr/>
        </p:nvSpPr>
        <p:spPr>
          <a:xfrm>
            <a:off x="5195482" y="5001670"/>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4C898ED-E444-FC6B-5F73-7E53599CED6F}"/>
              </a:ext>
            </a:extLst>
          </p:cNvPr>
          <p:cNvSpPr/>
          <p:nvPr/>
        </p:nvSpPr>
        <p:spPr>
          <a:xfrm>
            <a:off x="5228704" y="4830896"/>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1E08B42-DAA2-6DE6-3619-752208501366}"/>
              </a:ext>
            </a:extLst>
          </p:cNvPr>
          <p:cNvSpPr/>
          <p:nvPr/>
        </p:nvSpPr>
        <p:spPr>
          <a:xfrm>
            <a:off x="5402115" y="4942546"/>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9">
            <a:extLst>
              <a:ext uri="{FF2B5EF4-FFF2-40B4-BE49-F238E27FC236}">
                <a16:creationId xmlns:a16="http://schemas.microsoft.com/office/drawing/2014/main" id="{8BB19D75-5B9C-8282-8900-F6F9F764A301}"/>
              </a:ext>
            </a:extLst>
          </p:cNvPr>
          <p:cNvSpPr txBox="1"/>
          <p:nvPr/>
        </p:nvSpPr>
        <p:spPr>
          <a:xfrm>
            <a:off x="1978694" y="1066620"/>
            <a:ext cx="9871640" cy="662169"/>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Let’s review from our last class!</a:t>
            </a:r>
          </a:p>
        </p:txBody>
      </p:sp>
    </p:spTree>
    <p:extLst>
      <p:ext uri="{BB962C8B-B14F-4D97-AF65-F5344CB8AC3E}">
        <p14:creationId xmlns:p14="http://schemas.microsoft.com/office/powerpoint/2010/main" val="23745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2" grpId="0" animBg="1"/>
      <p:bldP spid="43" grpId="0" animBg="1"/>
      <p:bldP spid="44" grpId="0" animBg="1"/>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sp>
        <p:nvSpPr>
          <p:cNvPr id="10" name="TextBox 10"/>
          <p:cNvSpPr txBox="1"/>
          <p:nvPr/>
        </p:nvSpPr>
        <p:spPr>
          <a:xfrm>
            <a:off x="685800" y="2116453"/>
            <a:ext cx="9871640" cy="34859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870465B-5E26-6FB0-BC0E-B31CC58402FB}"/>
              </a:ext>
            </a:extLst>
          </p:cNvPr>
          <p:cNvSpPr txBox="1"/>
          <p:nvPr/>
        </p:nvSpPr>
        <p:spPr>
          <a:xfrm>
            <a:off x="1112010" y="1544874"/>
            <a:ext cx="10585924" cy="5534336"/>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rPr>
              <a:t>Who can raise their hand and tell me:</a:t>
            </a:r>
          </a:p>
          <a:p>
            <a:pPr marL="774721" lvl="1" indent="-342900" algn="just" defTabSz="609630">
              <a:buFont typeface="Arial" panose="020B0604020202020204" pitchFamily="34" charset="0"/>
              <a:buChar char="•"/>
            </a:pPr>
            <a:endParaRPr lang="en-US" sz="2400" spc="40" dirty="0">
              <a:solidFill>
                <a:srgbClr val="004A89"/>
              </a:solidFill>
            </a:endParaRPr>
          </a:p>
          <a:p>
            <a:pPr marL="774721" lvl="1" indent="-342900" algn="just" defTabSz="609630">
              <a:buFont typeface="Arial" panose="020B0604020202020204" pitchFamily="34" charset="0"/>
              <a:buChar char="•"/>
            </a:pPr>
            <a:r>
              <a:rPr lang="en-US" sz="2400" spc="40" dirty="0">
                <a:solidFill>
                  <a:schemeClr val="accent2"/>
                </a:solidFill>
              </a:rPr>
              <a:t>Fiber also helps our _______ stay healthy and strong.</a:t>
            </a:r>
          </a:p>
          <a:p>
            <a:pPr marL="1231921" lvl="2" indent="-342900" algn="just" defTabSz="609630">
              <a:buFont typeface="Arial" panose="020B0604020202020204" pitchFamily="34" charset="0"/>
              <a:buChar char="•"/>
            </a:pPr>
            <a:r>
              <a:rPr lang="en-US" sz="2400" spc="40" dirty="0">
                <a:solidFill>
                  <a:schemeClr val="accent2"/>
                </a:solidFill>
              </a:rPr>
              <a:t>Hearts </a:t>
            </a:r>
          </a:p>
          <a:p>
            <a:pPr marL="774721" lvl="1" indent="-342900" algn="just" defTabSz="609630">
              <a:buFont typeface="Arial" panose="020B0604020202020204" pitchFamily="34" charset="0"/>
              <a:buChar char="•"/>
            </a:pPr>
            <a:endParaRPr lang="en-US" sz="2400" spc="40" dirty="0">
              <a:solidFill>
                <a:srgbClr val="004A89"/>
              </a:solidFill>
            </a:endParaRPr>
          </a:p>
          <a:p>
            <a:pPr marL="774721" lvl="1" indent="-342900" algn="just" defTabSz="609630">
              <a:buFont typeface="Arial" panose="020B0604020202020204" pitchFamily="34" charset="0"/>
              <a:buChar char="•"/>
            </a:pPr>
            <a:r>
              <a:rPr lang="en-US" sz="2400" spc="40" dirty="0">
                <a:solidFill>
                  <a:srgbClr val="004A89"/>
                </a:solidFill>
              </a:rPr>
              <a:t>Fiber and _______ work together to keep our bodies clean.</a:t>
            </a:r>
          </a:p>
          <a:p>
            <a:pPr marL="1231921" lvl="2" indent="-342900" algn="just" defTabSz="609630">
              <a:buFont typeface="Arial" panose="020B0604020202020204" pitchFamily="34" charset="0"/>
              <a:buChar char="•"/>
            </a:pPr>
            <a:r>
              <a:rPr lang="en-US" sz="2400" spc="40" dirty="0">
                <a:solidFill>
                  <a:srgbClr val="004A89"/>
                </a:solidFill>
              </a:rPr>
              <a:t>Water </a:t>
            </a:r>
          </a:p>
          <a:p>
            <a:pPr marL="774721" lvl="1" indent="-342900" algn="just" defTabSz="609630">
              <a:buFont typeface="Arial" panose="020B0604020202020204" pitchFamily="34" charset="0"/>
              <a:buChar char="•"/>
            </a:pPr>
            <a:endParaRPr lang="en-US" sz="2400" spc="40" dirty="0">
              <a:solidFill>
                <a:srgbClr val="004A89"/>
              </a:solidFill>
            </a:endParaRPr>
          </a:p>
          <a:p>
            <a:pPr marL="774721" lvl="1" indent="-342900" algn="just" defTabSz="609630">
              <a:buFont typeface="Arial" panose="020B0604020202020204" pitchFamily="34" charset="0"/>
              <a:buChar char="•"/>
            </a:pPr>
            <a:r>
              <a:rPr lang="en-US" sz="2400" b="1" spc="40" dirty="0">
                <a:solidFill>
                  <a:schemeClr val="accent3"/>
                </a:solidFill>
              </a:rPr>
              <a:t>Some examples of plant foods that have lots of fiber are______.</a:t>
            </a:r>
          </a:p>
          <a:p>
            <a:pPr marL="1231921" lvl="2" indent="-342900" algn="just" defTabSz="609630">
              <a:buFont typeface="Arial" panose="020B0604020202020204" pitchFamily="34" charset="0"/>
              <a:buChar char="•"/>
            </a:pPr>
            <a:r>
              <a:rPr lang="en-US" sz="2400" b="1" spc="40" dirty="0">
                <a:solidFill>
                  <a:schemeClr val="accent3"/>
                </a:solidFill>
              </a:rPr>
              <a:t>Raspberries, apples, pears, broccoli, whole wheat bread, oatmeal, peas, brown rice </a:t>
            </a:r>
          </a:p>
          <a:p>
            <a:pPr algn="r" defTabSz="609630">
              <a:lnSpc>
                <a:spcPts val="7560"/>
              </a:lnSpc>
            </a:pPr>
            <a:endParaRPr lang="en-US" sz="4000" spc="40" dirty="0">
              <a:solidFill>
                <a:srgbClr val="004A89"/>
              </a:solidFill>
              <a:latin typeface="Glacial Indifference"/>
            </a:endParaRPr>
          </a:p>
        </p:txBody>
      </p:sp>
      <p:pic>
        <p:nvPicPr>
          <p:cNvPr id="13" name="Graphic 12" descr="Heart with solid fill">
            <a:extLst>
              <a:ext uri="{FF2B5EF4-FFF2-40B4-BE49-F238E27FC236}">
                <a16:creationId xmlns:a16="http://schemas.microsoft.com/office/drawing/2014/main" id="{9CB4B672-9782-012F-73A1-469F42E6A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6206" y="3212007"/>
            <a:ext cx="561109" cy="561109"/>
          </a:xfrm>
          <a:prstGeom prst="rect">
            <a:avLst/>
          </a:prstGeom>
        </p:spPr>
      </p:pic>
      <p:pic>
        <p:nvPicPr>
          <p:cNvPr id="15" name="Graphic 14" descr="Leaky Tap outline">
            <a:extLst>
              <a:ext uri="{FF2B5EF4-FFF2-40B4-BE49-F238E27FC236}">
                <a16:creationId xmlns:a16="http://schemas.microsoft.com/office/drawing/2014/main" id="{051927D5-B2B3-985E-0EBE-DBD1BC457C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6206" y="4392952"/>
            <a:ext cx="457200" cy="457200"/>
          </a:xfrm>
          <a:prstGeom prst="rect">
            <a:avLst/>
          </a:prstGeom>
        </p:spPr>
      </p:pic>
      <p:pic>
        <p:nvPicPr>
          <p:cNvPr id="17" name="Graphic 16" descr="Plant With Roots outline">
            <a:extLst>
              <a:ext uri="{FF2B5EF4-FFF2-40B4-BE49-F238E27FC236}">
                <a16:creationId xmlns:a16="http://schemas.microsoft.com/office/drawing/2014/main" id="{D7AC2C59-3C5A-140A-ABF2-F14C28E975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7440" y="4850152"/>
            <a:ext cx="674193" cy="674193"/>
          </a:xfrm>
          <a:prstGeom prst="rect">
            <a:avLst/>
          </a:prstGeom>
        </p:spPr>
      </p:pic>
    </p:spTree>
    <p:extLst>
      <p:ext uri="{BB962C8B-B14F-4D97-AF65-F5344CB8AC3E}">
        <p14:creationId xmlns:p14="http://schemas.microsoft.com/office/powerpoint/2010/main" val="162801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4"/>
            <a:srcRect/>
            <a:stretch>
              <a:fillRect/>
            </a:stretch>
          </p:blipFill>
          <p:spPr>
            <a:xfrm>
              <a:off x="457876" y="169399"/>
              <a:ext cx="2388793" cy="2882404"/>
            </a:xfrm>
            <a:prstGeom prst="rect">
              <a:avLst/>
            </a:prstGeom>
          </p:spPr>
        </p:pic>
      </p:grpSp>
      <p:grpSp>
        <p:nvGrpSpPr>
          <p:cNvPr id="8" name="Group 8"/>
          <p:cNvGrpSpPr/>
          <p:nvPr/>
        </p:nvGrpSpPr>
        <p:grpSpPr>
          <a:xfrm>
            <a:off x="1733850" y="789259"/>
            <a:ext cx="9974842" cy="1376734"/>
            <a:chOff x="-206404" y="-147425"/>
            <a:chExt cx="19949684" cy="2753468"/>
          </a:xfrm>
        </p:grpSpPr>
        <p:sp>
          <p:nvSpPr>
            <p:cNvPr id="9" name="TextBox 9"/>
            <p:cNvSpPr txBox="1"/>
            <p:nvPr/>
          </p:nvSpPr>
          <p:spPr>
            <a:xfrm>
              <a:off x="-206404" y="-147425"/>
              <a:ext cx="19743280" cy="1324338"/>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OK, let’s </a:t>
              </a:r>
              <a:r>
                <a:rPr lang="en-US" sz="3934" spc="433" dirty="0">
                  <a:solidFill>
                    <a:srgbClr val="C90027"/>
                  </a:solidFill>
                  <a:latin typeface="League Spartan Italics"/>
                </a:rPr>
                <a:t>learn about Dairy!</a:t>
              </a: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Online Media 11" title="Dairy  - for Kindergarten">
            <a:hlinkClick r:id="" action="ppaction://media"/>
            <a:extLst>
              <a:ext uri="{FF2B5EF4-FFF2-40B4-BE49-F238E27FC236}">
                <a16:creationId xmlns:a16="http://schemas.microsoft.com/office/drawing/2014/main" id="{B9B33932-92CC-67E9-62D3-2CA844819335}"/>
              </a:ext>
            </a:extLst>
          </p:cNvPr>
          <p:cNvPicPr>
            <a:picLocks noRot="1" noChangeAspect="1"/>
          </p:cNvPicPr>
          <p:nvPr>
            <a:videoFile r:link="rId1"/>
          </p:nvPr>
        </p:nvPicPr>
        <p:blipFill>
          <a:blip r:embed="rId5"/>
          <a:stretch>
            <a:fillRect/>
          </a:stretch>
        </p:blipFill>
        <p:spPr>
          <a:xfrm>
            <a:off x="2248067" y="1799307"/>
            <a:ext cx="7695866" cy="4348164"/>
          </a:xfrm>
          <a:prstGeom prst="rect">
            <a:avLst/>
          </a:prstGeom>
        </p:spPr>
      </p:pic>
    </p:spTree>
    <p:extLst>
      <p:ext uri="{BB962C8B-B14F-4D97-AF65-F5344CB8AC3E}">
        <p14:creationId xmlns:p14="http://schemas.microsoft.com/office/powerpoint/2010/main" val="83109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564360" cy="4959710"/>
            <a:chOff x="0" y="-104775"/>
            <a:chExt cx="19743280" cy="2710818"/>
          </a:xfrm>
        </p:grpSpPr>
        <p:sp>
          <p:nvSpPr>
            <p:cNvPr id="9" name="TextBox 9"/>
            <p:cNvSpPr txBox="1"/>
            <p:nvPr/>
          </p:nvSpPr>
          <p:spPr>
            <a:xfrm>
              <a:off x="0" y="-104775"/>
              <a:ext cx="19743280" cy="1324338"/>
            </a:xfrm>
            <a:prstGeom prst="rect">
              <a:avLst/>
            </a:prstGeom>
          </p:spPr>
          <p:txBody>
            <a:bodyPr lIns="0" tIns="0" rIns="0" bIns="0" rtlCol="0" anchor="t">
              <a:spAutoFit/>
            </a:bodyPr>
            <a:lstStyle/>
            <a:p>
              <a:pPr algn="just" defTabSz="609630">
                <a:lnSpc>
                  <a:spcPts val="5507"/>
                </a:lnSpc>
              </a:pPr>
              <a:r>
                <a:rPr lang="en-US" sz="3934" spc="433" dirty="0">
                  <a:solidFill>
                    <a:srgbClr val="C90027"/>
                  </a:solidFill>
                  <a:latin typeface="League Spartan Italics"/>
                </a:rPr>
                <a:t>One More Thing!</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algn="r" defTabSz="609630">
                <a:lnSpc>
                  <a:spcPts val="3454"/>
                </a:lnSpc>
              </a:pPr>
              <a:endParaRPr sz="1200">
                <a:solidFill>
                  <a:prstClr val="black"/>
                </a:solidFill>
                <a:latin typeface="Calibri"/>
              </a:endParaRPr>
            </a:p>
          </p:txBody>
        </p:sp>
      </p:grpSp>
      <p:sp>
        <p:nvSpPr>
          <p:cNvPr id="12" name="TextBox 11">
            <a:extLst>
              <a:ext uri="{FF2B5EF4-FFF2-40B4-BE49-F238E27FC236}">
                <a16:creationId xmlns:a16="http://schemas.microsoft.com/office/drawing/2014/main" id="{FB34B1F2-D0E7-29E6-007F-1FC0B02A14FD}"/>
              </a:ext>
            </a:extLst>
          </p:cNvPr>
          <p:cNvSpPr txBox="1"/>
          <p:nvPr/>
        </p:nvSpPr>
        <p:spPr>
          <a:xfrm>
            <a:off x="1266211" y="2332892"/>
            <a:ext cx="6919169" cy="4247317"/>
          </a:xfrm>
          <a:prstGeom prst="rect">
            <a:avLst/>
          </a:prstGeom>
          <a:noFill/>
        </p:spPr>
        <p:txBody>
          <a:bodyPr wrap="square" rtlCol="0">
            <a:spAutoFit/>
          </a:bodyPr>
          <a:lstStyle/>
          <a:p>
            <a:r>
              <a:rPr lang="en-US" dirty="0"/>
              <a:t>If you don’t eat dairy, you can still get enough calcium!</a:t>
            </a:r>
          </a:p>
          <a:p>
            <a:endParaRPr lang="en-US" dirty="0"/>
          </a:p>
          <a:p>
            <a:pPr marL="285750" indent="-285750">
              <a:buFont typeface="Arial" panose="020B0604020202020204" pitchFamily="34" charset="0"/>
              <a:buChar char="•"/>
            </a:pPr>
            <a:r>
              <a:rPr lang="en-US" dirty="0">
                <a:solidFill>
                  <a:schemeClr val="accent1"/>
                </a:solidFill>
              </a:rPr>
              <a:t>Look for foods fortified with calcium, such as:</a:t>
            </a:r>
          </a:p>
          <a:p>
            <a:pPr marL="742950" lvl="1" indent="-285750">
              <a:buFont typeface="Arial" panose="020B0604020202020204" pitchFamily="34" charset="0"/>
              <a:buChar char="•"/>
            </a:pPr>
            <a:r>
              <a:rPr lang="en-US" dirty="0">
                <a:solidFill>
                  <a:schemeClr val="accent1"/>
                </a:solidFill>
              </a:rPr>
              <a:t>Soy milk</a:t>
            </a:r>
          </a:p>
          <a:p>
            <a:pPr marL="742950" lvl="1" indent="-285750">
              <a:buFont typeface="Arial" panose="020B0604020202020204" pitchFamily="34" charset="0"/>
              <a:buChar char="•"/>
            </a:pPr>
            <a:r>
              <a:rPr lang="en-US" dirty="0">
                <a:solidFill>
                  <a:schemeClr val="accent1"/>
                </a:solidFill>
              </a:rPr>
              <a:t>Almond milk</a:t>
            </a:r>
          </a:p>
          <a:p>
            <a:pPr marL="742950" lvl="1" indent="-285750">
              <a:buFont typeface="Arial" panose="020B0604020202020204" pitchFamily="34" charset="0"/>
              <a:buChar char="•"/>
            </a:pPr>
            <a:r>
              <a:rPr lang="en-US" dirty="0">
                <a:solidFill>
                  <a:schemeClr val="accent1"/>
                </a:solidFill>
              </a:rPr>
              <a:t>Oat milk</a:t>
            </a:r>
          </a:p>
          <a:p>
            <a:pPr marL="742950" lvl="1" indent="-285750">
              <a:buFont typeface="Arial" panose="020B0604020202020204" pitchFamily="34" charset="0"/>
              <a:buChar char="•"/>
            </a:pPr>
            <a:r>
              <a:rPr lang="en-US" dirty="0">
                <a:solidFill>
                  <a:schemeClr val="accent1"/>
                </a:solidFill>
              </a:rPr>
              <a:t>Soy yogurt</a:t>
            </a:r>
          </a:p>
          <a:p>
            <a:pPr marL="742950" lvl="1" indent="-285750">
              <a:buFont typeface="Arial" panose="020B0604020202020204" pitchFamily="34" charset="0"/>
              <a:buChar char="•"/>
            </a:pPr>
            <a:r>
              <a:rPr lang="en-US" dirty="0">
                <a:solidFill>
                  <a:schemeClr val="accent1"/>
                </a:solidFill>
              </a:rPr>
              <a:t>Coconut yogurt</a:t>
            </a:r>
          </a:p>
          <a:p>
            <a:pPr marL="742950" lvl="1" indent="-285750">
              <a:buFont typeface="Arial" panose="020B0604020202020204" pitchFamily="34" charset="0"/>
              <a:buChar char="•"/>
            </a:pPr>
            <a:r>
              <a:rPr lang="en-US" dirty="0">
                <a:solidFill>
                  <a:schemeClr val="accent1"/>
                </a:solidFill>
              </a:rPr>
              <a:t>Orange juice</a:t>
            </a:r>
          </a:p>
          <a:p>
            <a:pPr marL="742950" lvl="1" indent="-285750">
              <a:buFont typeface="Arial" panose="020B0604020202020204" pitchFamily="34" charset="0"/>
              <a:buChar char="•"/>
            </a:pPr>
            <a:r>
              <a:rPr lang="en-US" dirty="0">
                <a:solidFill>
                  <a:schemeClr val="accent1"/>
                </a:solidFill>
              </a:rPr>
              <a:t>…and more!</a:t>
            </a:r>
            <a:br>
              <a:rPr lang="en-US" dirty="0"/>
            </a:br>
            <a:endParaRPr lang="en-US" dirty="0"/>
          </a:p>
          <a:p>
            <a:pPr marL="285750" indent="-285750">
              <a:buFont typeface="Arial" panose="020B0604020202020204" pitchFamily="34" charset="0"/>
              <a:buChar char="•"/>
            </a:pPr>
            <a:r>
              <a:rPr lang="en-US" dirty="0">
                <a:solidFill>
                  <a:schemeClr val="accent2"/>
                </a:solidFill>
              </a:rPr>
              <a:t>Make sure the label of the food or drink says that it contains calcium!</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0233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fade">
                                      <p:cBhvr>
                                        <p:cTn id="26" dur="1000"/>
                                        <p:tgtEl>
                                          <p:spTgt spid="12">
                                            <p:txEl>
                                              <p:pRg st="3" end="3"/>
                                            </p:txEl>
                                          </p:spTgt>
                                        </p:tgtEl>
                                      </p:cBhvr>
                                    </p:animEffect>
                                    <p:anim calcmode="lin" valueType="num">
                                      <p:cBhvr>
                                        <p:cTn id="27"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Effect transition="in" filter="fade">
                                      <p:cBhvr>
                                        <p:cTn id="33" dur="1000"/>
                                        <p:tgtEl>
                                          <p:spTgt spid="12">
                                            <p:txEl>
                                              <p:pRg st="4" end="4"/>
                                            </p:txEl>
                                          </p:spTgt>
                                        </p:tgtEl>
                                      </p:cBhvr>
                                    </p:animEffect>
                                    <p:anim calcmode="lin" valueType="num">
                                      <p:cBhvr>
                                        <p:cTn id="34"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2">
                                            <p:txEl>
                                              <p:pRg st="5" end="5"/>
                                            </p:txEl>
                                          </p:spTgt>
                                        </p:tgtEl>
                                        <p:attrNameLst>
                                          <p:attrName>style.visibility</p:attrName>
                                        </p:attrNameLst>
                                      </p:cBhvr>
                                      <p:to>
                                        <p:strVal val="visible"/>
                                      </p:to>
                                    </p:set>
                                    <p:animEffect transition="in" filter="fade">
                                      <p:cBhvr>
                                        <p:cTn id="40" dur="1000"/>
                                        <p:tgtEl>
                                          <p:spTgt spid="12">
                                            <p:txEl>
                                              <p:pRg st="5" end="5"/>
                                            </p:txEl>
                                          </p:spTgt>
                                        </p:tgtEl>
                                      </p:cBhvr>
                                    </p:animEffect>
                                    <p:anim calcmode="lin" valueType="num">
                                      <p:cBhvr>
                                        <p:cTn id="41"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animEffect transition="in" filter="fade">
                                      <p:cBhvr>
                                        <p:cTn id="47" dur="1000"/>
                                        <p:tgtEl>
                                          <p:spTgt spid="12">
                                            <p:txEl>
                                              <p:pRg st="6" end="6"/>
                                            </p:txEl>
                                          </p:spTgt>
                                        </p:tgtEl>
                                      </p:cBhvr>
                                    </p:animEffect>
                                    <p:anim calcmode="lin" valueType="num">
                                      <p:cBhvr>
                                        <p:cTn id="48"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2">
                                            <p:txEl>
                                              <p:pRg st="7" end="7"/>
                                            </p:txEl>
                                          </p:spTgt>
                                        </p:tgtEl>
                                        <p:attrNameLst>
                                          <p:attrName>style.visibility</p:attrName>
                                        </p:attrNameLst>
                                      </p:cBhvr>
                                      <p:to>
                                        <p:strVal val="visible"/>
                                      </p:to>
                                    </p:set>
                                    <p:animEffect transition="in" filter="fade">
                                      <p:cBhvr>
                                        <p:cTn id="54" dur="1000"/>
                                        <p:tgtEl>
                                          <p:spTgt spid="12">
                                            <p:txEl>
                                              <p:pRg st="7" end="7"/>
                                            </p:txEl>
                                          </p:spTgt>
                                        </p:tgtEl>
                                      </p:cBhvr>
                                    </p:animEffect>
                                    <p:anim calcmode="lin" valueType="num">
                                      <p:cBhvr>
                                        <p:cTn id="55"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2">
                                            <p:txEl>
                                              <p:pRg st="8" end="8"/>
                                            </p:txEl>
                                          </p:spTgt>
                                        </p:tgtEl>
                                        <p:attrNameLst>
                                          <p:attrName>style.visibility</p:attrName>
                                        </p:attrNameLst>
                                      </p:cBhvr>
                                      <p:to>
                                        <p:strVal val="visible"/>
                                      </p:to>
                                    </p:set>
                                    <p:animEffect transition="in" filter="fade">
                                      <p:cBhvr>
                                        <p:cTn id="61" dur="1000"/>
                                        <p:tgtEl>
                                          <p:spTgt spid="12">
                                            <p:txEl>
                                              <p:pRg st="8" end="8"/>
                                            </p:txEl>
                                          </p:spTgt>
                                        </p:tgtEl>
                                      </p:cBhvr>
                                    </p:animEffect>
                                    <p:anim calcmode="lin" valueType="num">
                                      <p:cBhvr>
                                        <p:cTn id="62"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2">
                                            <p:txEl>
                                              <p:pRg st="9" end="9"/>
                                            </p:txEl>
                                          </p:spTgt>
                                        </p:tgtEl>
                                        <p:attrNameLst>
                                          <p:attrName>style.visibility</p:attrName>
                                        </p:attrNameLst>
                                      </p:cBhvr>
                                      <p:to>
                                        <p:strVal val="visible"/>
                                      </p:to>
                                    </p:set>
                                    <p:animEffect transition="in" filter="fade">
                                      <p:cBhvr>
                                        <p:cTn id="68" dur="1000"/>
                                        <p:tgtEl>
                                          <p:spTgt spid="12">
                                            <p:txEl>
                                              <p:pRg st="9" end="9"/>
                                            </p:txEl>
                                          </p:spTgt>
                                        </p:tgtEl>
                                      </p:cBhvr>
                                    </p:animEffect>
                                    <p:anim calcmode="lin" valueType="num">
                                      <p:cBhvr>
                                        <p:cTn id="69"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2">
                                            <p:txEl>
                                              <p:pRg st="10" end="10"/>
                                            </p:txEl>
                                          </p:spTgt>
                                        </p:tgtEl>
                                        <p:attrNameLst>
                                          <p:attrName>style.visibility</p:attrName>
                                        </p:attrNameLst>
                                      </p:cBhvr>
                                      <p:to>
                                        <p:strVal val="visible"/>
                                      </p:to>
                                    </p:set>
                                    <p:animEffect transition="in" filter="fade">
                                      <p:cBhvr>
                                        <p:cTn id="75" dur="1000"/>
                                        <p:tgtEl>
                                          <p:spTgt spid="12">
                                            <p:txEl>
                                              <p:pRg st="10" end="10"/>
                                            </p:txEl>
                                          </p:spTgt>
                                        </p:tgtEl>
                                      </p:cBhvr>
                                    </p:animEffect>
                                    <p:anim calcmode="lin" valueType="num">
                                      <p:cBhvr>
                                        <p:cTn id="76" dur="1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1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1" y="443382"/>
            <a:ext cx="9915832" cy="1192156"/>
            <a:chOff x="0" y="-1700870"/>
            <a:chExt cx="19831664" cy="4306913"/>
          </a:xfrm>
        </p:grpSpPr>
        <p:sp>
          <p:nvSpPr>
            <p:cNvPr id="9" name="TextBox 9"/>
            <p:cNvSpPr txBox="1"/>
            <p:nvPr/>
          </p:nvSpPr>
          <p:spPr>
            <a:xfrm>
              <a:off x="88384" y="-1700870"/>
              <a:ext cx="19743280" cy="1324340"/>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Let’s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D94CAA38-8A13-A1CB-7604-6DB92D1BC75D}"/>
              </a:ext>
            </a:extLst>
          </p:cNvPr>
          <p:cNvSpPr txBox="1"/>
          <p:nvPr/>
        </p:nvSpPr>
        <p:spPr>
          <a:xfrm>
            <a:off x="1608114" y="1188828"/>
            <a:ext cx="6447406" cy="584775"/>
          </a:xfrm>
          <a:prstGeom prst="rect">
            <a:avLst/>
          </a:prstGeom>
          <a:noFill/>
        </p:spPr>
        <p:txBody>
          <a:bodyPr wrap="none" rtlCol="0">
            <a:spAutoFit/>
          </a:bodyPr>
          <a:lstStyle/>
          <a:p>
            <a:r>
              <a:rPr lang="en-US" sz="3200" dirty="0">
                <a:solidFill>
                  <a:schemeClr val="tx2"/>
                </a:solidFill>
              </a:rPr>
              <a:t>Who can raise their hand and tell me:</a:t>
            </a:r>
          </a:p>
        </p:txBody>
      </p:sp>
      <p:sp>
        <p:nvSpPr>
          <p:cNvPr id="13" name="TextBox 12">
            <a:extLst>
              <a:ext uri="{FF2B5EF4-FFF2-40B4-BE49-F238E27FC236}">
                <a16:creationId xmlns:a16="http://schemas.microsoft.com/office/drawing/2014/main" id="{2E6999A7-C91E-B59A-F095-F082816803C2}"/>
              </a:ext>
            </a:extLst>
          </p:cNvPr>
          <p:cNvSpPr txBox="1"/>
          <p:nvPr/>
        </p:nvSpPr>
        <p:spPr>
          <a:xfrm>
            <a:off x="1172309" y="1956993"/>
            <a:ext cx="10438242" cy="4247317"/>
          </a:xfrm>
          <a:prstGeom prst="rect">
            <a:avLst/>
          </a:prstGeom>
          <a:noFill/>
        </p:spPr>
        <p:txBody>
          <a:bodyPr wrap="none" rtlCol="0">
            <a:spAutoFit/>
          </a:bodyPr>
          <a:lstStyle/>
          <a:p>
            <a:pPr marL="285750" indent="-285750">
              <a:buFont typeface="Arial" panose="020B0604020202020204" pitchFamily="34" charset="0"/>
              <a:buChar char="•"/>
            </a:pPr>
            <a:r>
              <a:rPr lang="en-US" dirty="0"/>
              <a:t>The name of the nutrient found in dairy foods that helps to keep our bones strong &amp; healthy?</a:t>
            </a:r>
          </a:p>
          <a:p>
            <a:pPr marL="742950" lvl="1" indent="-285750">
              <a:buFont typeface="Arial" panose="020B0604020202020204" pitchFamily="34" charset="0"/>
              <a:buChar char="•"/>
            </a:pPr>
            <a:r>
              <a:rPr lang="en-US" dirty="0"/>
              <a:t>Calcium</a:t>
            </a:r>
            <a:br>
              <a:rPr lang="en-US" dirty="0"/>
            </a:br>
            <a:endParaRPr lang="en-US" dirty="0"/>
          </a:p>
          <a:p>
            <a:pPr marL="285750" indent="-285750">
              <a:buFont typeface="Arial" panose="020B0604020202020204" pitchFamily="34" charset="0"/>
              <a:buChar char="•"/>
            </a:pPr>
            <a:r>
              <a:rPr lang="en-US" dirty="0">
                <a:solidFill>
                  <a:schemeClr val="accent2"/>
                </a:solidFill>
              </a:rPr>
              <a:t>Dairy foods are foods made from ______</a:t>
            </a:r>
          </a:p>
          <a:p>
            <a:pPr marL="742950" lvl="1" indent="-285750">
              <a:buFont typeface="Arial" panose="020B0604020202020204" pitchFamily="34" charset="0"/>
              <a:buChar char="•"/>
            </a:pPr>
            <a:r>
              <a:rPr lang="en-US" dirty="0">
                <a:solidFill>
                  <a:schemeClr val="accent2"/>
                </a:solidFill>
              </a:rPr>
              <a:t>Milk (from cows)</a:t>
            </a:r>
            <a:br>
              <a:rPr lang="en-US" dirty="0"/>
            </a:br>
            <a:endParaRPr lang="en-US" dirty="0"/>
          </a:p>
          <a:p>
            <a:pPr marL="285750" indent="-285750">
              <a:buFont typeface="Arial" panose="020B0604020202020204" pitchFamily="34" charset="0"/>
              <a:buChar char="•"/>
            </a:pPr>
            <a:r>
              <a:rPr lang="en-US" dirty="0">
                <a:solidFill>
                  <a:schemeClr val="accent1"/>
                </a:solidFill>
              </a:rPr>
              <a:t>Some examples of dairy foods include:</a:t>
            </a:r>
          </a:p>
          <a:p>
            <a:pPr marL="742950" lvl="1" indent="-285750">
              <a:buFont typeface="Arial" panose="020B0604020202020204" pitchFamily="34" charset="0"/>
              <a:buChar char="•"/>
            </a:pPr>
            <a:r>
              <a:rPr lang="en-US" dirty="0">
                <a:solidFill>
                  <a:schemeClr val="accent1"/>
                </a:solidFill>
              </a:rPr>
              <a:t>Milk</a:t>
            </a:r>
          </a:p>
          <a:p>
            <a:pPr marL="742950" lvl="1" indent="-285750">
              <a:buFont typeface="Arial" panose="020B0604020202020204" pitchFamily="34" charset="0"/>
              <a:buChar char="•"/>
            </a:pPr>
            <a:r>
              <a:rPr lang="en-US" dirty="0">
                <a:solidFill>
                  <a:schemeClr val="accent1"/>
                </a:solidFill>
              </a:rPr>
              <a:t>Yogurt</a:t>
            </a:r>
          </a:p>
          <a:p>
            <a:pPr marL="742950" lvl="1" indent="-285750">
              <a:buFont typeface="Arial" panose="020B0604020202020204" pitchFamily="34" charset="0"/>
              <a:buChar char="•"/>
            </a:pPr>
            <a:r>
              <a:rPr lang="en-US" dirty="0">
                <a:solidFill>
                  <a:schemeClr val="accent1"/>
                </a:solidFill>
              </a:rPr>
              <a:t>Cheese</a:t>
            </a:r>
          </a:p>
          <a:p>
            <a:pPr marL="742950" lvl="1" indent="-285750">
              <a:buFont typeface="Arial" panose="020B0604020202020204" pitchFamily="34" charset="0"/>
              <a:buChar char="•"/>
            </a:pPr>
            <a:r>
              <a:rPr lang="en-US" dirty="0">
                <a:solidFill>
                  <a:schemeClr val="accent1"/>
                </a:solidFill>
              </a:rPr>
              <a:t>Ice cream</a:t>
            </a:r>
          </a:p>
          <a:p>
            <a:pPr marL="742950" lvl="1" indent="-285750">
              <a:buFont typeface="Arial" panose="020B0604020202020204" pitchFamily="34" charset="0"/>
              <a:buChar char="•"/>
            </a:pPr>
            <a:r>
              <a:rPr lang="en-US" dirty="0">
                <a:solidFill>
                  <a:schemeClr val="accent1"/>
                </a:solidFill>
              </a:rPr>
              <a:t>Pudding</a:t>
            </a:r>
            <a:br>
              <a:rPr lang="en-US" dirty="0"/>
            </a:br>
            <a:endParaRPr lang="en-US" dirty="0"/>
          </a:p>
          <a:p>
            <a:pPr marL="285750" indent="-285750">
              <a:buFont typeface="Arial" panose="020B0604020202020204" pitchFamily="34" charset="0"/>
              <a:buChar char="•"/>
            </a:pPr>
            <a:r>
              <a:rPr lang="en-US" dirty="0">
                <a:solidFill>
                  <a:schemeClr val="accent3">
                    <a:lumMod val="50000"/>
                  </a:schemeClr>
                </a:solidFill>
              </a:rPr>
              <a:t>To get enough calcium to keep our bones healthy &amp; strong, we need to eat ___ servings of dairy every day.</a:t>
            </a:r>
          </a:p>
          <a:p>
            <a:pPr marL="742950" lvl="1" indent="-285750">
              <a:buFont typeface="Arial" panose="020B0604020202020204" pitchFamily="34" charset="0"/>
              <a:buChar char="•"/>
            </a:pPr>
            <a:r>
              <a:rPr lang="en-US" dirty="0">
                <a:solidFill>
                  <a:schemeClr val="accent3">
                    <a:lumMod val="50000"/>
                  </a:schemeClr>
                </a:solidFill>
              </a:rPr>
              <a:t>Three (3)</a:t>
            </a:r>
          </a:p>
        </p:txBody>
      </p:sp>
    </p:spTree>
    <p:extLst>
      <p:ext uri="{BB962C8B-B14F-4D97-AF65-F5344CB8AC3E}">
        <p14:creationId xmlns:p14="http://schemas.microsoft.com/office/powerpoint/2010/main" val="338092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1000"/>
                                        <p:tgtEl>
                                          <p:spTgt spid="13">
                                            <p:txEl>
                                              <p:pRg st="4" end="4"/>
                                            </p:txEl>
                                          </p:spTgt>
                                        </p:tgtEl>
                                      </p:cBhvr>
                                    </p:animEffect>
                                    <p:anim calcmode="lin" valueType="num">
                                      <p:cBhvr>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5" end="5"/>
                                            </p:txEl>
                                          </p:spTgt>
                                        </p:tgtEl>
                                        <p:attrNameLst>
                                          <p:attrName>style.visibility</p:attrName>
                                        </p:attrNameLst>
                                      </p:cBhvr>
                                      <p:to>
                                        <p:strVal val="visible"/>
                                      </p:to>
                                    </p:set>
                                    <p:animEffect transition="in" filter="fade">
                                      <p:cBhvr>
                                        <p:cTn id="49" dur="1000"/>
                                        <p:tgtEl>
                                          <p:spTgt spid="13">
                                            <p:txEl>
                                              <p:pRg st="5" end="5"/>
                                            </p:txEl>
                                          </p:spTgt>
                                        </p:tgtEl>
                                      </p:cBhvr>
                                    </p:animEffect>
                                    <p:anim calcmode="lin" valueType="num">
                                      <p:cBhvr>
                                        <p:cTn id="5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3">
                                            <p:txEl>
                                              <p:pRg st="6" end="6"/>
                                            </p:txEl>
                                          </p:spTgt>
                                        </p:tgtEl>
                                        <p:attrNameLst>
                                          <p:attrName>style.visibility</p:attrName>
                                        </p:attrNameLst>
                                      </p:cBhvr>
                                      <p:to>
                                        <p:strVal val="visible"/>
                                      </p:to>
                                    </p:set>
                                    <p:animEffect transition="in" filter="fade">
                                      <p:cBhvr>
                                        <p:cTn id="54" dur="1000"/>
                                        <p:tgtEl>
                                          <p:spTgt spid="13">
                                            <p:txEl>
                                              <p:pRg st="6" end="6"/>
                                            </p:txEl>
                                          </p:spTgt>
                                        </p:tgtEl>
                                      </p:cBhvr>
                                    </p:animEffect>
                                    <p:anim calcmode="lin" valueType="num">
                                      <p:cBhvr>
                                        <p:cTn id="55"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3">
                                            <p:txEl>
                                              <p:pRg st="7" end="7"/>
                                            </p:txEl>
                                          </p:spTgt>
                                        </p:tgtEl>
                                        <p:attrNameLst>
                                          <p:attrName>style.visibility</p:attrName>
                                        </p:attrNameLst>
                                      </p:cBhvr>
                                      <p:to>
                                        <p:strVal val="visible"/>
                                      </p:to>
                                    </p:set>
                                    <p:animEffect transition="in" filter="fade">
                                      <p:cBhvr>
                                        <p:cTn id="59" dur="1000"/>
                                        <p:tgtEl>
                                          <p:spTgt spid="13">
                                            <p:txEl>
                                              <p:pRg st="7" end="7"/>
                                            </p:txEl>
                                          </p:spTgt>
                                        </p:tgtEl>
                                      </p:cBhvr>
                                    </p:animEffect>
                                    <p:anim calcmode="lin" valueType="num">
                                      <p:cBhvr>
                                        <p:cTn id="60"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3">
                                            <p:txEl>
                                              <p:pRg st="8" end="8"/>
                                            </p:txEl>
                                          </p:spTgt>
                                        </p:tgtEl>
                                        <p:attrNameLst>
                                          <p:attrName>style.visibility</p:attrName>
                                        </p:attrNameLst>
                                      </p:cBhvr>
                                      <p:to>
                                        <p:strVal val="visible"/>
                                      </p:to>
                                    </p:set>
                                    <p:animEffect transition="in" filter="fade">
                                      <p:cBhvr>
                                        <p:cTn id="64" dur="1000"/>
                                        <p:tgtEl>
                                          <p:spTgt spid="13">
                                            <p:txEl>
                                              <p:pRg st="8" end="8"/>
                                            </p:txEl>
                                          </p:spTgt>
                                        </p:tgtEl>
                                      </p:cBhvr>
                                    </p:animEffect>
                                    <p:anim calcmode="lin" valueType="num">
                                      <p:cBhvr>
                                        <p:cTn id="65"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3">
                                            <p:txEl>
                                              <p:pRg st="9" end="9"/>
                                            </p:txEl>
                                          </p:spTgt>
                                        </p:tgtEl>
                                        <p:attrNameLst>
                                          <p:attrName>style.visibility</p:attrName>
                                        </p:attrNameLst>
                                      </p:cBhvr>
                                      <p:to>
                                        <p:strVal val="visible"/>
                                      </p:to>
                                    </p:set>
                                    <p:animEffect transition="in" filter="fade">
                                      <p:cBhvr>
                                        <p:cTn id="69" dur="1000"/>
                                        <p:tgtEl>
                                          <p:spTgt spid="13">
                                            <p:txEl>
                                              <p:pRg st="9" end="9"/>
                                            </p:txEl>
                                          </p:spTgt>
                                        </p:tgtEl>
                                      </p:cBhvr>
                                    </p:animEffect>
                                    <p:anim calcmode="lin" valueType="num">
                                      <p:cBhvr>
                                        <p:cTn id="70"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3">
                                            <p:txEl>
                                              <p:pRg st="10" end="10"/>
                                            </p:txEl>
                                          </p:spTgt>
                                        </p:tgtEl>
                                        <p:attrNameLst>
                                          <p:attrName>style.visibility</p:attrName>
                                        </p:attrNameLst>
                                      </p:cBhvr>
                                      <p:to>
                                        <p:strVal val="visible"/>
                                      </p:to>
                                    </p:set>
                                    <p:animEffect transition="in" filter="fade">
                                      <p:cBhvr>
                                        <p:cTn id="76" dur="1000"/>
                                        <p:tgtEl>
                                          <p:spTgt spid="13">
                                            <p:txEl>
                                              <p:pRg st="10" end="10"/>
                                            </p:txEl>
                                          </p:spTgt>
                                        </p:tgtEl>
                                      </p:cBhvr>
                                    </p:animEffect>
                                    <p:anim calcmode="lin" valueType="num">
                                      <p:cBhvr>
                                        <p:cTn id="77"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8" dur="10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13">
                                            <p:txEl>
                                              <p:pRg st="11" end="11"/>
                                            </p:txEl>
                                          </p:spTgt>
                                        </p:tgtEl>
                                        <p:attrNameLst>
                                          <p:attrName>style.visibility</p:attrName>
                                        </p:attrNameLst>
                                      </p:cBhvr>
                                      <p:to>
                                        <p:strVal val="visible"/>
                                      </p:to>
                                    </p:set>
                                    <p:animEffect transition="in" filter="fade">
                                      <p:cBhvr>
                                        <p:cTn id="83" dur="1000"/>
                                        <p:tgtEl>
                                          <p:spTgt spid="13">
                                            <p:txEl>
                                              <p:pRg st="11" end="11"/>
                                            </p:txEl>
                                          </p:spTgt>
                                        </p:tgtEl>
                                      </p:cBhvr>
                                    </p:animEffect>
                                    <p:anim calcmode="lin" valueType="num">
                                      <p:cBhvr>
                                        <p:cTn id="84"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85" dur="1000" fill="hold"/>
                                        <p:tgtEl>
                                          <p:spTgt spid="1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txBody>
          <a:bodyPr/>
          <a:lstStyle/>
          <a:p>
            <a:endParaRPr lang="en-US"/>
          </a:p>
        </p:txBody>
      </p:sp>
      <p:sp>
        <p:nvSpPr>
          <p:cNvPr id="3" name="AutoShape 3"/>
          <p:cNvSpPr/>
          <p:nvPr/>
        </p:nvSpPr>
        <p:spPr>
          <a:xfrm>
            <a:off x="11476888" y="-117432"/>
            <a:ext cx="879517" cy="1276519"/>
          </a:xfrm>
          <a:prstGeom prst="rect">
            <a:avLst/>
          </a:prstGeom>
          <a:solidFill>
            <a:srgbClr val="C90027"/>
          </a:solidFill>
        </p:spPr>
        <p:txBody>
          <a:bodyPr/>
          <a:lstStyle/>
          <a:p>
            <a:endParaRPr lang="en-US"/>
          </a:p>
        </p:txBody>
      </p:sp>
      <p:sp>
        <p:nvSpPr>
          <p:cNvPr id="4" name="AutoShape 4"/>
          <p:cNvSpPr/>
          <p:nvPr/>
        </p:nvSpPr>
        <p:spPr>
          <a:xfrm>
            <a:off x="5138421" y="685800"/>
            <a:ext cx="7246503" cy="83609"/>
          </a:xfrm>
          <a:prstGeom prst="rect">
            <a:avLst/>
          </a:prstGeom>
          <a:solidFill>
            <a:srgbClr val="9AC33F"/>
          </a:solidFill>
        </p:spPr>
        <p:txBody>
          <a:bodyPr/>
          <a:lstStyle/>
          <a:p>
            <a:endParaRPr lang="en-US"/>
          </a:p>
        </p:txBody>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txBody>
            <a:bodyPr/>
            <a:lstStyle/>
            <a:p>
              <a:endParaRPr lang="en-US"/>
            </a:p>
          </p:txBody>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082"/>
            </a:xfrm>
            <a:prstGeom prst="rect">
              <a:avLst/>
            </a:prstGeom>
          </p:spPr>
          <p:txBody>
            <a:bodyPr lIns="0" tIns="0" rIns="0" bIns="0" rtlCol="0" anchor="t">
              <a:spAutoFit/>
            </a:bodyPr>
            <a:lstStyle/>
            <a:p>
              <a:pPr marL="0" marR="0" lvl="0" indent="0" algn="just" defTabSz="914400" rtl="0" eaLnBrk="1" fontAlgn="auto" latinLnBrk="0" hangingPunct="1">
                <a:lnSpc>
                  <a:spcPts val="5507"/>
                </a:lnSpc>
                <a:spcBef>
                  <a:spcPts val="0"/>
                </a:spcBef>
                <a:spcAft>
                  <a:spcPts val="0"/>
                </a:spcAft>
                <a:buClrTx/>
                <a:buSzTx/>
                <a:buFontTx/>
                <a:buNone/>
                <a:tabLst/>
                <a:defRPr/>
              </a:pPr>
              <a:r>
                <a:rPr kumimoji="0" lang="en-US" sz="3930" b="0" i="0" u="none" strike="noStrike" kern="1200" cap="none" spc="0" normalizeH="0" baseline="0" noProof="0" dirty="0">
                  <a:ln>
                    <a:noFill/>
                  </a:ln>
                  <a:solidFill>
                    <a:srgbClr val="C00000"/>
                  </a:solidFill>
                  <a:effectLst/>
                  <a:uLnTx/>
                  <a:uFillTx/>
                  <a:latin typeface="League Spartan Italics"/>
                  <a:ea typeface="+mn-ea"/>
                  <a:cs typeface="+mn-cs"/>
                </a:rPr>
                <a:t>OK, now let’s cook!</a:t>
              </a:r>
              <a:endParaRPr kumimoji="0" lang="en-US" sz="3930" b="0" i="0" u="none" strike="noStrike" kern="1200" cap="none" spc="433" normalizeH="0" baseline="0" noProof="0" dirty="0">
                <a:ln>
                  <a:noFill/>
                </a:ln>
                <a:solidFill>
                  <a:srgbClr val="C00000"/>
                </a:solidFill>
                <a:effectLst/>
                <a:uLnTx/>
                <a:uFillTx/>
                <a:latin typeface="League Spartan Italics"/>
                <a:ea typeface="+mn-ea"/>
                <a:cs typeface="+mn-cs"/>
              </a:endParaRP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91440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1"/>
          <p:cNvSpPr txBox="1"/>
          <p:nvPr/>
        </p:nvSpPr>
        <p:spPr>
          <a:xfrm>
            <a:off x="1239117" y="1897106"/>
            <a:ext cx="10494973" cy="30637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What is the first thing we do before we touch food or start cooking?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4472C4">
                  <a:lumMod val="75000"/>
                </a:srgbClr>
              </a:solidFill>
              <a:latin typeface="Glacial Indifference"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Wash our hands!!</a:t>
            </a:r>
          </a:p>
          <a:p>
            <a:pPr marL="0" marR="0" lvl="0" indent="0" algn="r" defTabSz="914400" rtl="0" eaLnBrk="1" fontAlgn="auto" latinLnBrk="0" hangingPunct="1">
              <a:lnSpc>
                <a:spcPts val="7560"/>
              </a:lnSpc>
              <a:spcBef>
                <a:spcPts val="0"/>
              </a:spcBef>
              <a:spcAft>
                <a:spcPts val="0"/>
              </a:spcAft>
              <a:buClrTx/>
              <a:buSzTx/>
              <a:buFontTx/>
              <a:buNone/>
              <a:tabLst/>
              <a:defRPr/>
            </a:pPr>
            <a:endParaRPr kumimoji="0" lang="en-US" sz="4000" b="0" i="0" u="none" strike="noStrike" kern="1200" cap="none" spc="40" normalizeH="0" baseline="0" noProof="0" dirty="0">
              <a:ln>
                <a:noFill/>
              </a:ln>
              <a:solidFill>
                <a:srgbClr val="004A89"/>
              </a:solidFill>
              <a:effectLst/>
              <a:uLnTx/>
              <a:uFillTx/>
              <a:latin typeface="Glacial Indifference"/>
              <a:ea typeface="+mn-ea"/>
              <a:cs typeface="+mn-cs"/>
            </a:endParaRPr>
          </a:p>
        </p:txBody>
      </p:sp>
      <p:pic>
        <p:nvPicPr>
          <p:cNvPr id="13" name="Picture 12" descr="Handwashing with soap">
            <a:extLst>
              <a:ext uri="{FF2B5EF4-FFF2-40B4-BE49-F238E27FC236}">
                <a16:creationId xmlns:a16="http://schemas.microsoft.com/office/drawing/2014/main" id="{FDB2EBEE-5276-43FC-CB2B-808DCD1A7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745" y="2923651"/>
            <a:ext cx="5102528" cy="3401685"/>
          </a:xfrm>
          <a:prstGeom prst="rect">
            <a:avLst/>
          </a:prstGeom>
        </p:spPr>
      </p:pic>
    </p:spTree>
    <p:extLst>
      <p:ext uri="{BB962C8B-B14F-4D97-AF65-F5344CB8AC3E}">
        <p14:creationId xmlns:p14="http://schemas.microsoft.com/office/powerpoint/2010/main" val="218448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002f21-a8e8-4d98-8b0f-e5923d9dac52" xsi:nil="true"/>
    <lcf76f155ced4ddcb4097134ff3c332f xmlns="4c08038d-2f6b-4432-9315-73bbbe05644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7759198661B34298EEBCAE4266E0C2" ma:contentTypeVersion="18" ma:contentTypeDescription="Create a new document." ma:contentTypeScope="" ma:versionID="99176ccc662e8f8fefcad4ffddde3160">
  <xsd:schema xmlns:xsd="http://www.w3.org/2001/XMLSchema" xmlns:xs="http://www.w3.org/2001/XMLSchema" xmlns:p="http://schemas.microsoft.com/office/2006/metadata/properties" xmlns:ns2="4c08038d-2f6b-4432-9315-73bbbe05644a" xmlns:ns3="89002f21-a8e8-4d98-8b0f-e5923d9dac52" targetNamespace="http://schemas.microsoft.com/office/2006/metadata/properties" ma:root="true" ma:fieldsID="24b5dd1da6642a8cc1bce4823bb061b1" ns2:_="" ns3:_="">
    <xsd:import namespace="4c08038d-2f6b-4432-9315-73bbbe05644a"/>
    <xsd:import namespace="89002f21-a8e8-4d98-8b0f-e5923d9dac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8038d-2f6b-4432-9315-73bbbe056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002f21-a8e8-4d98-8b0f-e5923d9dac5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d35012-42f1-4f10-abb3-68c74eb67505}" ma:internalName="TaxCatchAll" ma:showField="CatchAllData" ma:web="89002f21-a8e8-4d98-8b0f-e5923d9dac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5BD222-4D21-4101-8611-2075F1B99BB0}">
  <ds:schemaRefs>
    <ds:schemaRef ds:uri="http://schemas.microsoft.com/office/2006/metadata/properties"/>
    <ds:schemaRef ds:uri="http://schemas.microsoft.com/office/infopath/2007/PartnerControls"/>
    <ds:schemaRef ds:uri="89002f21-a8e8-4d98-8b0f-e5923d9dac52"/>
    <ds:schemaRef ds:uri="4c08038d-2f6b-4432-9315-73bbbe05644a"/>
  </ds:schemaRefs>
</ds:datastoreItem>
</file>

<file path=customXml/itemProps2.xml><?xml version="1.0" encoding="utf-8"?>
<ds:datastoreItem xmlns:ds="http://schemas.openxmlformats.org/officeDocument/2006/customXml" ds:itemID="{BD52AC93-A640-4414-BFC3-6429F9A6CA24}">
  <ds:schemaRefs>
    <ds:schemaRef ds:uri="http://schemas.microsoft.com/sharepoint/v3/contenttype/forms"/>
  </ds:schemaRefs>
</ds:datastoreItem>
</file>

<file path=customXml/itemProps3.xml><?xml version="1.0" encoding="utf-8"?>
<ds:datastoreItem xmlns:ds="http://schemas.openxmlformats.org/officeDocument/2006/customXml" ds:itemID="{BB5DEBDF-8280-44CB-A008-E32B1301BF8B}"/>
</file>

<file path=docProps/app.xml><?xml version="1.0" encoding="utf-8"?>
<Properties xmlns="http://schemas.openxmlformats.org/officeDocument/2006/extended-properties" xmlns:vt="http://schemas.openxmlformats.org/officeDocument/2006/docPropsVTypes">
  <TotalTime>1059</TotalTime>
  <Words>630</Words>
  <Application>Microsoft Office PowerPoint</Application>
  <PresentationFormat>Widescreen</PresentationFormat>
  <Paragraphs>87</Paragraphs>
  <Slides>9</Slides>
  <Notes>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Glacial Indifference</vt:lpstr>
      <vt:lpstr>Glacial Indifference Bold</vt:lpstr>
      <vt:lpstr>League Spartan Italics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Shukaitis</dc:creator>
  <cp:lastModifiedBy>Jennifer Shukaitis</cp:lastModifiedBy>
  <cp:revision>19</cp:revision>
  <dcterms:created xsi:type="dcterms:W3CDTF">2023-02-02T20:39:04Z</dcterms:created>
  <dcterms:modified xsi:type="dcterms:W3CDTF">2024-02-06T21:25:17Z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0x010100A97759198661B34298EEBCAE4266E0C2</vt:lpwstr>
  </property>
  <property fmtid="{D5CDD505-2E9C-101B-9397-08002B2CF9AE}" pid="3" name="MediaServiceImageTags">
    <vt:lpwstr/>
  </property>
</Properties>
</file>