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7" r:id="rId3"/>
    <p:sldId id="258" r:id="rId4"/>
    <p:sldId id="259" r:id="rId5"/>
    <p:sldId id="267" r:id="rId6"/>
    <p:sldId id="268" r:id="rId7"/>
    <p:sldId id="274" r:id="rId8"/>
    <p:sldId id="266" r:id="rId9"/>
    <p:sldId id="272" r:id="rId10"/>
    <p:sldId id="27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89" autoAdjust="0"/>
  </p:normalViewPr>
  <p:slideViewPr>
    <p:cSldViewPr snapToGrid="0">
      <p:cViewPr varScale="1">
        <p:scale>
          <a:sx n="46" d="100"/>
          <a:sy n="46" d="100"/>
        </p:scale>
        <p:origin x="144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fiber. Fiber is found in plant foods, and is a super important nutrient that keeps our bodies clean and our hearts healthy. And most people do not eat enough fiber, which is why we want you to learn all about how important it is.</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Parts of a Plant.</a:t>
            </a:r>
          </a:p>
          <a:p>
            <a:r>
              <a:rPr lang="en-US" dirty="0"/>
              <a:t>Then, we will learn about fiber in our food.</a:t>
            </a:r>
          </a:p>
          <a:p>
            <a:r>
              <a:rPr lang="en-US" dirty="0"/>
              <a:t>Then, we will watch a video all about plant parts that we eat as food.</a:t>
            </a:r>
          </a:p>
          <a:p>
            <a:r>
              <a:rPr lang="en-US" dirty="0"/>
              <a:t>Finally, we will do a fun cooking activity in where we will make a snack that is full of fiber.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job naming all the plant parts!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may say lots of other examples of fruits since this is probably the most well-known one with lots of examples. These are just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9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all about fiber foods, and the important role that fiber plays in keeping our bodies healthy.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7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question, basically any fruit or vegetable would be an acceptable answer. Also any whole grain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6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AA1PpGvD-lk?feature=oembed" TargetMode="External"/><Relationship Id="rId5" Type="http://schemas.openxmlformats.org/officeDocument/2006/relationships/image" Target="../media/image1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txBody>
          <a:bodyPr/>
          <a:lstStyle/>
          <a:p>
            <a:endParaRPr lang="en-US"/>
          </a:p>
        </p:txBody>
      </p:sp>
      <p:sp>
        <p:nvSpPr>
          <p:cNvPr id="3" name="AutoShape 3"/>
          <p:cNvSpPr/>
          <p:nvPr/>
        </p:nvSpPr>
        <p:spPr>
          <a:xfrm>
            <a:off x="11426810" y="902173"/>
            <a:ext cx="93574" cy="6004119"/>
          </a:xfrm>
          <a:prstGeom prst="rect">
            <a:avLst/>
          </a:prstGeom>
          <a:solidFill>
            <a:srgbClr val="38B6FF"/>
          </a:solidFill>
        </p:spPr>
        <p:txBody>
          <a:bodyPr/>
          <a:lstStyle/>
          <a:p>
            <a:endParaRPr lang="en-US"/>
          </a:p>
        </p:txBody>
      </p:sp>
      <p:sp>
        <p:nvSpPr>
          <p:cNvPr id="4" name="AutoShape 4"/>
          <p:cNvSpPr/>
          <p:nvPr/>
        </p:nvSpPr>
        <p:spPr>
          <a:xfrm>
            <a:off x="7449196" y="-152661"/>
            <a:ext cx="4895466" cy="1227525"/>
          </a:xfrm>
          <a:prstGeom prst="rect">
            <a:avLst/>
          </a:prstGeom>
          <a:solidFill>
            <a:srgbClr val="FDFDFD"/>
          </a:solidFill>
        </p:spPr>
        <p:txBody>
          <a:bodyPr/>
          <a:lstStyle/>
          <a:p>
            <a:endParaRPr lang="en-US"/>
          </a:p>
        </p:txBody>
      </p:sp>
      <p:sp>
        <p:nvSpPr>
          <p:cNvPr id="5" name="AutoShape 5"/>
          <p:cNvSpPr/>
          <p:nvPr/>
        </p:nvSpPr>
        <p:spPr>
          <a:xfrm>
            <a:off x="0" y="5630475"/>
            <a:ext cx="4895466" cy="1227525"/>
          </a:xfrm>
          <a:prstGeom prst="rect">
            <a:avLst/>
          </a:prstGeom>
          <a:solidFill>
            <a:srgbClr val="FDFDFD"/>
          </a:solidFill>
        </p:spPr>
        <p:txBody>
          <a:bodyPr/>
          <a:lstStyle/>
          <a:p>
            <a:endParaRPr lang="en-US"/>
          </a:p>
        </p:txBody>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1537968" y="2104164"/>
            <a:ext cx="4895466" cy="1795363"/>
          </a:xfrm>
          <a:prstGeom prst="rect">
            <a:avLst/>
          </a:prstGeom>
        </p:spPr>
        <p:txBody>
          <a:bodyPr wrap="square" lIns="0" tIns="0" rIns="0" bIns="0" rtlCol="0" anchor="t">
            <a:spAutoFit/>
          </a:bodyPr>
          <a:lstStyle/>
          <a:p>
            <a:pPr defTabSz="609630">
              <a:lnSpc>
                <a:spcPts val="6960"/>
              </a:lnSpc>
            </a:pPr>
            <a:r>
              <a:rPr lang="en-US" sz="6000" spc="-59" dirty="0">
                <a:solidFill>
                  <a:srgbClr val="FDFDFD"/>
                </a:solidFill>
                <a:latin typeface="League Spartan Italics"/>
              </a:rPr>
              <a:t>Lesson 4: </a:t>
            </a:r>
          </a:p>
          <a:p>
            <a:pPr defTabSz="609630">
              <a:lnSpc>
                <a:spcPts val="6960"/>
              </a:lnSpc>
            </a:pPr>
            <a:r>
              <a:rPr lang="en-US" sz="6000" spc="-59" dirty="0">
                <a:solidFill>
                  <a:srgbClr val="FDFDFD"/>
                </a:solidFill>
                <a:latin typeface="League Spartan Italics"/>
              </a:rPr>
              <a:t>Fiber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txBody>
          <a:bodyPr/>
          <a:lstStyle/>
          <a:p>
            <a:endParaRPr lang="en-US"/>
          </a:p>
        </p:txBody>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txBody>
            <a:bodyPr/>
            <a:lstStyle/>
            <a:p>
              <a:endParaRPr lang="en-US"/>
            </a:p>
          </p:txBody>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txBody>
            <a:bodyPr/>
            <a:lstStyle/>
            <a:p>
              <a:endParaRPr lang="en-US"/>
            </a:p>
          </p:txBody>
        </p:sp>
      </p:grpSp>
      <p:sp>
        <p:nvSpPr>
          <p:cNvPr id="7" name="AutoShape 7"/>
          <p:cNvSpPr/>
          <p:nvPr/>
        </p:nvSpPr>
        <p:spPr>
          <a:xfrm>
            <a:off x="11728134" y="-2382389"/>
            <a:ext cx="79390" cy="5486400"/>
          </a:xfrm>
          <a:prstGeom prst="rect">
            <a:avLst/>
          </a:prstGeom>
          <a:solidFill>
            <a:srgbClr val="9AC33F"/>
          </a:solidFill>
        </p:spPr>
        <p:txBody>
          <a:bodyPr/>
          <a:lstStyle/>
          <a:p>
            <a:endParaRPr lang="en-US"/>
          </a:p>
        </p:txBody>
      </p:sp>
      <p:sp>
        <p:nvSpPr>
          <p:cNvPr id="8" name="AutoShape 8"/>
          <p:cNvSpPr/>
          <p:nvPr/>
        </p:nvSpPr>
        <p:spPr>
          <a:xfrm>
            <a:off x="-1574785" y="2674333"/>
            <a:ext cx="7323680" cy="91148"/>
          </a:xfrm>
          <a:prstGeom prst="rect">
            <a:avLst/>
          </a:prstGeom>
          <a:solidFill>
            <a:srgbClr val="6198CE"/>
          </a:solidFill>
        </p:spPr>
        <p:txBody>
          <a:bodyPr/>
          <a:lstStyle/>
          <a:p>
            <a:endParaRPr lang="en-US"/>
          </a:p>
        </p:txBody>
      </p:sp>
      <p:sp>
        <p:nvSpPr>
          <p:cNvPr id="9" name="AutoShape 9"/>
          <p:cNvSpPr/>
          <p:nvPr/>
        </p:nvSpPr>
        <p:spPr>
          <a:xfrm>
            <a:off x="-140918" y="-117432"/>
            <a:ext cx="682165" cy="793559"/>
          </a:xfrm>
          <a:prstGeom prst="rect">
            <a:avLst/>
          </a:prstGeom>
          <a:solidFill>
            <a:srgbClr val="FDFDFD"/>
          </a:solidFill>
        </p:spPr>
        <p:txBody>
          <a:bodyPr/>
          <a:lstStyle/>
          <a:p>
            <a:endParaRPr lang="en-US"/>
          </a:p>
        </p:txBody>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2603983"/>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Parts of a Plant</a:t>
            </a:r>
          </a:p>
          <a:p>
            <a:pPr marL="576786" lvl="1" indent="-288392" defTabSz="609630">
              <a:lnSpc>
                <a:spcPts val="4007"/>
              </a:lnSpc>
              <a:buFont typeface="Arial"/>
              <a:buChar char="•"/>
            </a:pPr>
            <a:r>
              <a:rPr lang="en-US" sz="2671" spc="27" dirty="0">
                <a:solidFill>
                  <a:srgbClr val="004A89"/>
                </a:solidFill>
                <a:latin typeface="Glacial Indifference Bold"/>
              </a:rPr>
              <a:t>Intro to Fiber</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Fiber-full trail mix!</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dirty="0">
                <a:solidFill>
                  <a:srgbClr val="CC0535"/>
                </a:solidFill>
                <a:latin typeface="League Spartan Italics"/>
              </a:rPr>
              <a:t>TODAY'S</a:t>
            </a:r>
          </a:p>
          <a:p>
            <a:pPr defTabSz="609630">
              <a:lnSpc>
                <a:spcPts val="7000"/>
              </a:lnSpc>
            </a:pPr>
            <a:r>
              <a:rPr lang="en-US" sz="5000" spc="550" dirty="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Parts of a Plant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4838632"/>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1003321" lvl="1" indent="-571500" defTabSz="609630">
              <a:buFont typeface="Arial" panose="020B0604020202020204" pitchFamily="34" charset="0"/>
              <a:buChar char="•"/>
            </a:pPr>
            <a:r>
              <a:rPr lang="en-US" sz="2800" spc="40" dirty="0">
                <a:solidFill>
                  <a:srgbClr val="004A89"/>
                </a:solidFill>
              </a:rPr>
              <a:t>The 5 parts of plants that we eat?</a:t>
            </a:r>
          </a:p>
          <a:p>
            <a:pPr marL="1460521" lvl="2" indent="-571500" defTabSz="609630">
              <a:buFont typeface="Arial" panose="020B0604020202020204" pitchFamily="34" charset="0"/>
              <a:buChar char="•"/>
            </a:pPr>
            <a:r>
              <a:rPr lang="en-US" sz="2800" b="1" spc="40" dirty="0">
                <a:solidFill>
                  <a:schemeClr val="bg2">
                    <a:lumMod val="25000"/>
                  </a:schemeClr>
                </a:solidFill>
              </a:rPr>
              <a:t>Root</a:t>
            </a:r>
          </a:p>
          <a:p>
            <a:pPr marL="1460521" lvl="2" indent="-571500" defTabSz="609630">
              <a:buFont typeface="Arial" panose="020B0604020202020204" pitchFamily="34" charset="0"/>
              <a:buChar char="•"/>
            </a:pPr>
            <a:r>
              <a:rPr lang="en-US" sz="2800" b="1" spc="40" dirty="0">
                <a:solidFill>
                  <a:schemeClr val="accent3">
                    <a:lumMod val="75000"/>
                  </a:schemeClr>
                </a:solidFill>
              </a:rPr>
              <a:t>Stem</a:t>
            </a:r>
          </a:p>
          <a:p>
            <a:pPr marL="1460521" lvl="2" indent="-571500" defTabSz="609630">
              <a:buFont typeface="Arial" panose="020B0604020202020204" pitchFamily="34" charset="0"/>
              <a:buChar char="•"/>
            </a:pPr>
            <a:r>
              <a:rPr lang="en-US" sz="2800" b="1" spc="40" dirty="0">
                <a:solidFill>
                  <a:srgbClr val="00B050"/>
                </a:solidFill>
              </a:rPr>
              <a:t>Leaves</a:t>
            </a:r>
          </a:p>
          <a:p>
            <a:pPr marL="1460521" lvl="2" indent="-571500" defTabSz="609630">
              <a:buFont typeface="Arial" panose="020B0604020202020204" pitchFamily="34" charset="0"/>
              <a:buChar char="•"/>
            </a:pPr>
            <a:r>
              <a:rPr lang="en-US" sz="2800" b="1" spc="40" dirty="0">
                <a:solidFill>
                  <a:srgbClr val="7030A0"/>
                </a:solidFill>
              </a:rPr>
              <a:t>Flower</a:t>
            </a:r>
          </a:p>
          <a:p>
            <a:pPr marL="1460521" lvl="2" indent="-571500" defTabSz="609630">
              <a:buFont typeface="Arial" panose="020B0604020202020204" pitchFamily="34" charset="0"/>
              <a:buChar char="•"/>
            </a:pPr>
            <a:r>
              <a:rPr lang="en-US" sz="2800" b="1" spc="40" dirty="0">
                <a:solidFill>
                  <a:srgbClr val="C00000"/>
                </a:solidFill>
              </a:rPr>
              <a:t>Fruit</a:t>
            </a:r>
            <a:br>
              <a:rPr lang="en-US" sz="2800" b="1" spc="40" dirty="0">
                <a:solidFill>
                  <a:srgbClr val="FFFF00"/>
                </a:solidFill>
                <a:effectLst>
                  <a:outerShdw blurRad="38100" dist="38100" dir="2700000" algn="tl">
                    <a:srgbClr val="000000">
                      <a:alpha val="43137"/>
                    </a:srgbClr>
                  </a:outerShdw>
                </a:effectLst>
              </a:rPr>
            </a:br>
            <a:endParaRPr lang="en-US" sz="2800" b="1" spc="40" dirty="0">
              <a:solidFill>
                <a:srgbClr val="FFFF00"/>
              </a:solidFill>
              <a:effectLst>
                <a:outerShdw blurRad="38100" dist="38100" dir="2700000" algn="tl">
                  <a:srgbClr val="000000">
                    <a:alpha val="43137"/>
                  </a:srgbClr>
                </a:outerShdw>
              </a:effectLst>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1000"/>
                                        <p:tgtEl>
                                          <p:spTgt spid="12">
                                            <p:txEl>
                                              <p:pRg st="6" end="6"/>
                                            </p:txEl>
                                          </p:spTgt>
                                        </p:tgtEl>
                                      </p:cBhvr>
                                    </p:animEffect>
                                    <p:anim calcmode="lin" valueType="num">
                                      <p:cBhvr>
                                        <p:cTn id="4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6673109"/>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2800" b="1" spc="40" dirty="0">
              <a:solidFill>
                <a:srgbClr val="004A89"/>
              </a:solidFill>
              <a:latin typeface="+mj-lt"/>
            </a:endParaRPr>
          </a:p>
          <a:p>
            <a:pPr marL="431821" lvl="1" algn="just" defTabSz="609630"/>
            <a:endParaRPr lang="en-US" sz="1000" b="1" spc="40" dirty="0">
              <a:solidFill>
                <a:srgbClr val="004A89"/>
              </a:solidFill>
              <a:latin typeface="+mj-lt"/>
            </a:endParaRPr>
          </a:p>
          <a:p>
            <a:pPr marL="889021" lvl="2" defTabSz="609630"/>
            <a:r>
              <a:rPr lang="en-US" sz="3200" b="1" spc="40" dirty="0">
                <a:solidFill>
                  <a:srgbClr val="EEECE1">
                    <a:lumMod val="25000"/>
                  </a:srgbClr>
                </a:solidFill>
              </a:rPr>
              <a:t>Root</a:t>
            </a:r>
          </a:p>
          <a:p>
            <a:pPr marL="1346221" lvl="3" defTabSz="609630"/>
            <a:r>
              <a:rPr lang="en-US" sz="3200" b="1" spc="40" dirty="0">
                <a:solidFill>
                  <a:srgbClr val="EEECE1">
                    <a:lumMod val="25000"/>
                  </a:srgbClr>
                </a:solidFill>
              </a:rPr>
              <a:t>Carrot, potato, onion, sweet potato</a:t>
            </a:r>
            <a:br>
              <a:rPr lang="en-US" sz="2800" b="1" spc="40" dirty="0">
                <a:solidFill>
                  <a:srgbClr val="EEECE1">
                    <a:lumMod val="25000"/>
                  </a:srgbClr>
                </a:solidFill>
              </a:rPr>
            </a:br>
            <a:endParaRPr lang="en-US" sz="2800" b="1" spc="40" dirty="0">
              <a:solidFill>
                <a:srgbClr val="EEECE1">
                  <a:lumMod val="25000"/>
                </a:srgbClr>
              </a:solidFill>
            </a:endParaRPr>
          </a:p>
          <a:p>
            <a:pPr marL="889021" lvl="2" defTabSz="609630"/>
            <a:r>
              <a:rPr lang="en-US" sz="3200" b="1" spc="40" dirty="0">
                <a:solidFill>
                  <a:srgbClr val="9BBB59">
                    <a:lumMod val="75000"/>
                  </a:srgbClr>
                </a:solidFill>
              </a:rPr>
              <a:t>Stem</a:t>
            </a:r>
          </a:p>
          <a:p>
            <a:pPr marL="1346221" lvl="3" defTabSz="609630"/>
            <a:r>
              <a:rPr lang="en-US" sz="3200" b="1" spc="40" dirty="0">
                <a:solidFill>
                  <a:srgbClr val="9BBB59">
                    <a:lumMod val="75000"/>
                  </a:srgbClr>
                </a:solidFill>
              </a:rPr>
              <a:t>Celery, Asparagus</a:t>
            </a:r>
            <a:br>
              <a:rPr lang="en-US" sz="2800" b="1" spc="40" dirty="0">
                <a:solidFill>
                  <a:srgbClr val="9BBB59">
                    <a:lumMod val="75000"/>
                  </a:srgbClr>
                </a:solidFill>
              </a:rPr>
            </a:br>
            <a:endParaRPr lang="en-US" sz="2800" b="1" spc="40" dirty="0">
              <a:solidFill>
                <a:srgbClr val="9BBB59">
                  <a:lumMod val="75000"/>
                </a:srgbClr>
              </a:solidFill>
            </a:endParaRPr>
          </a:p>
          <a:p>
            <a:pPr marL="889021" lvl="2" defTabSz="609630"/>
            <a:r>
              <a:rPr lang="en-US" sz="3200" b="1" spc="40" dirty="0">
                <a:solidFill>
                  <a:srgbClr val="00B050"/>
                </a:solidFill>
              </a:rPr>
              <a:t>Leaf</a:t>
            </a:r>
          </a:p>
          <a:p>
            <a:pPr marL="1346221" lvl="3" defTabSz="609630"/>
            <a:r>
              <a:rPr lang="en-US" sz="3200" b="1" spc="40" dirty="0">
                <a:solidFill>
                  <a:srgbClr val="00B050"/>
                </a:solidFill>
              </a:rPr>
              <a:t>Spinach, lettuce, cabbage, collard greens, kale</a:t>
            </a:r>
          </a:p>
          <a:p>
            <a:pPr algn="r" defTabSz="609630">
              <a:lnSpc>
                <a:spcPts val="7560"/>
              </a:lnSpc>
            </a:pPr>
            <a:endParaRPr lang="en-US" sz="44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 calcmode="lin" valueType="num">
                                      <p:cBhvr additive="base">
                                        <p:cTn id="3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 calcmode="lin" valueType="num">
                                      <p:cBhvr additive="base">
                                        <p:cTn id="43"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5011115"/>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1000" b="1" spc="40" dirty="0">
              <a:solidFill>
                <a:srgbClr val="004A89"/>
              </a:solidFill>
              <a:latin typeface="+mj-lt"/>
            </a:endParaRPr>
          </a:p>
          <a:p>
            <a:pPr marL="889021" lvl="2" defTabSz="609630"/>
            <a:endParaRPr lang="en-US" sz="2800" b="1" spc="40" dirty="0">
              <a:solidFill>
                <a:srgbClr val="00B050"/>
              </a:solidFill>
            </a:endParaRPr>
          </a:p>
          <a:p>
            <a:pPr marL="889021" lvl="2" defTabSz="609630"/>
            <a:r>
              <a:rPr lang="en-US" sz="2800" b="1" spc="40" dirty="0">
                <a:solidFill>
                  <a:srgbClr val="7030A0"/>
                </a:solidFill>
              </a:rPr>
              <a:t>Flower</a:t>
            </a:r>
          </a:p>
          <a:p>
            <a:pPr marL="1346221" lvl="3" defTabSz="609630"/>
            <a:r>
              <a:rPr lang="en-US" sz="2800" b="1" spc="40" dirty="0">
                <a:solidFill>
                  <a:srgbClr val="7030A0"/>
                </a:solidFill>
              </a:rPr>
              <a:t>Broccoli, cauliflower, artichoke</a:t>
            </a:r>
            <a:br>
              <a:rPr lang="en-US" sz="2800" b="1" spc="40" dirty="0">
                <a:solidFill>
                  <a:srgbClr val="7030A0"/>
                </a:solidFill>
              </a:rPr>
            </a:br>
            <a:endParaRPr lang="en-US" sz="2800" b="1" spc="40" dirty="0">
              <a:solidFill>
                <a:srgbClr val="7030A0"/>
              </a:solidFill>
            </a:endParaRPr>
          </a:p>
          <a:p>
            <a:pPr marL="889021" lvl="2" defTabSz="609630"/>
            <a:r>
              <a:rPr lang="en-US" sz="2800" b="1" spc="40" dirty="0">
                <a:solidFill>
                  <a:srgbClr val="C00000"/>
                </a:solidFill>
              </a:rPr>
              <a:t>Fruit</a:t>
            </a:r>
          </a:p>
          <a:p>
            <a:pPr marL="1346221" lvl="3" defTabSz="609630"/>
            <a:r>
              <a:rPr lang="en-US" sz="2800" b="1" spc="40" dirty="0">
                <a:solidFill>
                  <a:srgbClr val="C00000"/>
                </a:solidFill>
              </a:rPr>
              <a:t>Apples, strawberry, pear, tomato, cucumber</a:t>
            </a:r>
            <a:endParaRPr lang="en-US" sz="2800" spc="40" dirty="0">
              <a:solidFill>
                <a:srgbClr val="004A89"/>
              </a:solidFill>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31246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started</a:t>
              </a:r>
              <a:r>
                <a:rPr lang="en-US" sz="3934" spc="433" dirty="0">
                  <a:solidFill>
                    <a:srgbClr val="C90027"/>
                  </a:solidFill>
                  <a:latin typeface="League Spartan Italics"/>
                </a:rPr>
                <a:t>!</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Online Media 10" title="Fiber - for Kindergarten">
            <a:hlinkClick r:id="" action="ppaction://media"/>
            <a:extLst>
              <a:ext uri="{FF2B5EF4-FFF2-40B4-BE49-F238E27FC236}">
                <a16:creationId xmlns:a16="http://schemas.microsoft.com/office/drawing/2014/main" id="{29258AB4-9A3B-9D51-2F27-C1F285D1F8EC}"/>
              </a:ext>
            </a:extLst>
          </p:cNvPr>
          <p:cNvPicPr>
            <a:picLocks noRot="1" noChangeAspect="1"/>
          </p:cNvPicPr>
          <p:nvPr>
            <a:videoFile r:link="rId1"/>
          </p:nvPr>
        </p:nvPicPr>
        <p:blipFill>
          <a:blip r:embed="rId5"/>
          <a:stretch>
            <a:fillRect/>
          </a:stretch>
        </p:blipFill>
        <p:spPr>
          <a:xfrm>
            <a:off x="2711754" y="2047441"/>
            <a:ext cx="7383592" cy="4171729"/>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defTabSz="609630">
              <a:buFont typeface="Arial" panose="020B0604020202020204" pitchFamily="34" charset="0"/>
              <a:buChar char="•"/>
            </a:pPr>
            <a:endParaRPr lang="en-US" sz="2400" spc="40" dirty="0">
              <a:solidFill>
                <a:srgbClr val="004A89"/>
              </a:solidFill>
            </a:endParaRPr>
          </a:p>
          <a:p>
            <a:pPr marL="774721" lvl="1" indent="-342900" defTabSz="609630">
              <a:buFont typeface="Arial" panose="020B0604020202020204" pitchFamily="34" charset="0"/>
              <a:buChar char="•"/>
            </a:pPr>
            <a:r>
              <a:rPr lang="en-US" sz="2400" b="1" spc="40" dirty="0">
                <a:solidFill>
                  <a:schemeClr val="accent3"/>
                </a:solidFill>
              </a:rPr>
              <a:t>Fiber is the part of _____ foods that our bodies do not digest.</a:t>
            </a:r>
          </a:p>
          <a:p>
            <a:pPr marL="1231921" lvl="2" indent="-342900" defTabSz="609630">
              <a:buFont typeface="Arial" panose="020B0604020202020204" pitchFamily="34" charset="0"/>
              <a:buChar char="•"/>
            </a:pPr>
            <a:r>
              <a:rPr lang="en-US" sz="2400" b="1" spc="40" dirty="0">
                <a:solidFill>
                  <a:schemeClr val="accent3"/>
                </a:solidFill>
              </a:rPr>
              <a:t>Plant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rgbClr val="004A89"/>
                </a:solidFill>
              </a:rPr>
              <a:t>________ occurs when our bodies break down foods into tiny parts</a:t>
            </a:r>
          </a:p>
          <a:p>
            <a:pPr marL="1231921" lvl="2" indent="-342900" defTabSz="609630">
              <a:buFont typeface="Arial" panose="020B0604020202020204" pitchFamily="34" charset="0"/>
              <a:buChar char="•"/>
            </a:pPr>
            <a:r>
              <a:rPr lang="en-US" sz="2400" spc="40" dirty="0">
                <a:solidFill>
                  <a:srgbClr val="004A89"/>
                </a:solidFill>
              </a:rPr>
              <a:t>Digestion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chemeClr val="accent2"/>
                </a:solidFill>
              </a:rPr>
              <a:t>In which parts of our bodies does digestion occur?</a:t>
            </a:r>
          </a:p>
          <a:p>
            <a:pPr marL="1231921" lvl="2" indent="-342900" defTabSz="609630">
              <a:buFont typeface="Arial" panose="020B0604020202020204" pitchFamily="34" charset="0"/>
              <a:buChar char="•"/>
            </a:pPr>
            <a:r>
              <a:rPr lang="en-US" sz="2400" spc="40" dirty="0">
                <a:solidFill>
                  <a:schemeClr val="accent2"/>
                </a:solidFill>
              </a:rPr>
              <a:t>In our stomach and intestines</a:t>
            </a:r>
          </a:p>
          <a:p>
            <a:pPr marL="431821" lvl="1" algn="just" defTabSz="609630"/>
            <a:endParaRPr lang="en-US" sz="2400" spc="40" dirty="0">
              <a:solidFill>
                <a:srgbClr val="004A89"/>
              </a:solidFill>
            </a:endParaRPr>
          </a:p>
          <a:p>
            <a:pPr algn="r" defTabSz="609630">
              <a:lnSpc>
                <a:spcPts val="7560"/>
              </a:lnSpc>
            </a:pPr>
            <a:endParaRPr lang="en-US" sz="4000" spc="40" dirty="0">
              <a:solidFill>
                <a:srgbClr val="004A89"/>
              </a:solidFill>
              <a:latin typeface="Glacial Indifference"/>
            </a:endParaRPr>
          </a:p>
        </p:txBody>
      </p:sp>
      <p:pic>
        <p:nvPicPr>
          <p:cNvPr id="13" name="Graphic 12" descr="Plant With Roots outline">
            <a:extLst>
              <a:ext uri="{FF2B5EF4-FFF2-40B4-BE49-F238E27FC236}">
                <a16:creationId xmlns:a16="http://schemas.microsoft.com/office/drawing/2014/main" id="{A4F10D1F-A832-8B91-2CDE-490C609B77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8891" y="3581025"/>
            <a:ext cx="574964" cy="574964"/>
          </a:xfrm>
          <a:prstGeom prst="rect">
            <a:avLst/>
          </a:prstGeom>
        </p:spPr>
      </p:pic>
      <p:pic>
        <p:nvPicPr>
          <p:cNvPr id="15" name="Graphic 14" descr="Stomach outline">
            <a:extLst>
              <a:ext uri="{FF2B5EF4-FFF2-40B4-BE49-F238E27FC236}">
                <a16:creationId xmlns:a16="http://schemas.microsoft.com/office/drawing/2014/main" id="{35706E67-0515-C45F-05F9-07FFFA5D24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0390" y="5829390"/>
            <a:ext cx="685620" cy="685620"/>
          </a:xfrm>
          <a:prstGeom prst="rect">
            <a:avLst/>
          </a:prstGeom>
        </p:spPr>
      </p:pic>
      <p:pic>
        <p:nvPicPr>
          <p:cNvPr id="19" name="Graphic 18" descr="Apple with solid fill">
            <a:extLst>
              <a:ext uri="{FF2B5EF4-FFF2-40B4-BE49-F238E27FC236}">
                <a16:creationId xmlns:a16="http://schemas.microsoft.com/office/drawing/2014/main" id="{D37B41CE-1830-A825-750E-5D6EB271A7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8308" y="4660333"/>
            <a:ext cx="517327" cy="517327"/>
          </a:xfrm>
          <a:prstGeom prst="rect">
            <a:avLst/>
          </a:prstGeom>
        </p:spPr>
      </p:pic>
      <p:pic>
        <p:nvPicPr>
          <p:cNvPr id="21" name="Graphic 20" descr="Arrow Right with solid fill">
            <a:extLst>
              <a:ext uri="{FF2B5EF4-FFF2-40B4-BE49-F238E27FC236}">
                <a16:creationId xmlns:a16="http://schemas.microsoft.com/office/drawing/2014/main" id="{318065FA-4F92-F6F3-FCAD-8CF4D7E603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4313791" y="4609199"/>
            <a:ext cx="517328" cy="696532"/>
          </a:xfrm>
          <a:prstGeom prst="rect">
            <a:avLst/>
          </a:prstGeom>
        </p:spPr>
      </p:pic>
      <p:sp>
        <p:nvSpPr>
          <p:cNvPr id="42" name="Oval 41">
            <a:extLst>
              <a:ext uri="{FF2B5EF4-FFF2-40B4-BE49-F238E27FC236}">
                <a16:creationId xmlns:a16="http://schemas.microsoft.com/office/drawing/2014/main" id="{F2B85166-253A-E7F3-DAD2-E057E8A346D6}"/>
              </a:ext>
            </a:extLst>
          </p:cNvPr>
          <p:cNvSpPr/>
          <p:nvPr/>
        </p:nvSpPr>
        <p:spPr>
          <a:xfrm>
            <a:off x="5092719" y="4718433"/>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322228E-EECA-9AB3-89BB-040DF5E97165}"/>
              </a:ext>
            </a:extLst>
          </p:cNvPr>
          <p:cNvSpPr/>
          <p:nvPr/>
        </p:nvSpPr>
        <p:spPr>
          <a:xfrm>
            <a:off x="5055295" y="4897098"/>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FCA00-97A3-DE0F-3117-56E8526ADD98}"/>
              </a:ext>
            </a:extLst>
          </p:cNvPr>
          <p:cNvSpPr/>
          <p:nvPr/>
        </p:nvSpPr>
        <p:spPr>
          <a:xfrm>
            <a:off x="5195482" y="5001670"/>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4C898ED-E444-FC6B-5F73-7E53599CED6F}"/>
              </a:ext>
            </a:extLst>
          </p:cNvPr>
          <p:cNvSpPr/>
          <p:nvPr/>
        </p:nvSpPr>
        <p:spPr>
          <a:xfrm>
            <a:off x="5228704" y="483089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E08B42-DAA2-6DE6-3619-752208501366}"/>
              </a:ext>
            </a:extLst>
          </p:cNvPr>
          <p:cNvSpPr/>
          <p:nvPr/>
        </p:nvSpPr>
        <p:spPr>
          <a:xfrm>
            <a:off x="5402115" y="494254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5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animBg="1"/>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54487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chemeClr val="accent2"/>
                </a:solidFill>
              </a:rPr>
              <a:t>Fiber also helps our _______ stay healthy and strong.</a:t>
            </a:r>
          </a:p>
          <a:p>
            <a:pPr marL="1231921" lvl="2" indent="-342900" algn="just" defTabSz="609630">
              <a:buFont typeface="Arial" panose="020B0604020202020204" pitchFamily="34" charset="0"/>
              <a:buChar char="•"/>
            </a:pPr>
            <a:r>
              <a:rPr lang="en-US" sz="2400" spc="40" dirty="0">
                <a:solidFill>
                  <a:schemeClr val="accent2"/>
                </a:solidFill>
              </a:rPr>
              <a:t>Hearts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rgbClr val="004A89"/>
                </a:solidFill>
              </a:rPr>
              <a:t>Fiber and _______ work together to keep our bodies clean.</a:t>
            </a:r>
          </a:p>
          <a:p>
            <a:pPr marL="1231921" lvl="2" indent="-342900" algn="just" defTabSz="609630">
              <a:buFont typeface="Arial" panose="020B0604020202020204" pitchFamily="34" charset="0"/>
              <a:buChar char="•"/>
            </a:pPr>
            <a:r>
              <a:rPr lang="en-US" sz="2400" spc="40" dirty="0">
                <a:solidFill>
                  <a:srgbClr val="004A89"/>
                </a:solidFill>
              </a:rPr>
              <a:t>Water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b="1" spc="40" dirty="0">
                <a:solidFill>
                  <a:schemeClr val="accent3"/>
                </a:solidFill>
              </a:rPr>
              <a:t>Some examples of plant foods that have lots of fiber are______.</a:t>
            </a:r>
          </a:p>
          <a:p>
            <a:pPr marL="1231921" lvl="2" indent="-342900" algn="just" defTabSz="609630">
              <a:buFont typeface="Arial" panose="020B0604020202020204" pitchFamily="34" charset="0"/>
              <a:buChar char="•"/>
            </a:pPr>
            <a:r>
              <a:rPr lang="en-US" sz="2400" b="1" spc="40" dirty="0">
                <a:solidFill>
                  <a:schemeClr val="accent3"/>
                </a:solidFill>
              </a:rPr>
              <a:t>Raspberries, apples, pears, broccoli, whole wheat bread, oatmeal, peas, brown rice </a:t>
            </a:r>
          </a:p>
          <a:p>
            <a:pPr algn="r" defTabSz="609630">
              <a:lnSpc>
                <a:spcPts val="7560"/>
              </a:lnSpc>
            </a:pPr>
            <a:endParaRPr lang="en-US" sz="4000" spc="40" dirty="0">
              <a:solidFill>
                <a:srgbClr val="004A89"/>
              </a:solidFill>
              <a:latin typeface="Glacial Indifference"/>
            </a:endParaRPr>
          </a:p>
        </p:txBody>
      </p:sp>
      <p:pic>
        <p:nvPicPr>
          <p:cNvPr id="13" name="Graphic 12" descr="Heart with solid fill">
            <a:extLst>
              <a:ext uri="{FF2B5EF4-FFF2-40B4-BE49-F238E27FC236}">
                <a16:creationId xmlns:a16="http://schemas.microsoft.com/office/drawing/2014/main" id="{9CB4B672-9782-012F-73A1-469F42E6A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6206" y="3212007"/>
            <a:ext cx="561109" cy="561109"/>
          </a:xfrm>
          <a:prstGeom prst="rect">
            <a:avLst/>
          </a:prstGeom>
        </p:spPr>
      </p:pic>
      <p:pic>
        <p:nvPicPr>
          <p:cNvPr id="15" name="Graphic 14" descr="Leaky Tap outline">
            <a:extLst>
              <a:ext uri="{FF2B5EF4-FFF2-40B4-BE49-F238E27FC236}">
                <a16:creationId xmlns:a16="http://schemas.microsoft.com/office/drawing/2014/main" id="{051927D5-B2B3-985E-0EBE-DBD1BC457C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6206" y="4392952"/>
            <a:ext cx="457200" cy="457200"/>
          </a:xfrm>
          <a:prstGeom prst="rect">
            <a:avLst/>
          </a:prstGeom>
        </p:spPr>
      </p:pic>
      <p:pic>
        <p:nvPicPr>
          <p:cNvPr id="17" name="Graphic 16" descr="Plant With Roots outline">
            <a:extLst>
              <a:ext uri="{FF2B5EF4-FFF2-40B4-BE49-F238E27FC236}">
                <a16:creationId xmlns:a16="http://schemas.microsoft.com/office/drawing/2014/main" id="{D7AC2C59-3C5A-140A-ABF2-F14C28E975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7440" y="4850152"/>
            <a:ext cx="674193" cy="674193"/>
          </a:xfrm>
          <a:prstGeom prst="rect">
            <a:avLst/>
          </a:prstGeom>
        </p:spPr>
      </p:pic>
    </p:spTree>
    <p:extLst>
      <p:ext uri="{BB962C8B-B14F-4D97-AF65-F5344CB8AC3E}">
        <p14:creationId xmlns:p14="http://schemas.microsoft.com/office/powerpoint/2010/main" val="16280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8" ma:contentTypeDescription="Create a new document." ma:contentTypeScope="" ma:versionID="99176ccc662e8f8fefcad4ffddde3160">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24b5dd1da6642a8cc1bce4823bb061b1"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733A9-9C09-4F7A-986D-9110ADD10BCD}"/>
</file>

<file path=customXml/itemProps2.xml><?xml version="1.0" encoding="utf-8"?>
<ds:datastoreItem xmlns:ds="http://schemas.openxmlformats.org/officeDocument/2006/customXml" ds:itemID="{2FD417FF-451F-4B04-B6D9-82A3F7F91BE4}"/>
</file>

<file path=docProps/app.xml><?xml version="1.0" encoding="utf-8"?>
<Properties xmlns="http://schemas.openxmlformats.org/officeDocument/2006/extended-properties" xmlns:vt="http://schemas.openxmlformats.org/officeDocument/2006/docPropsVTypes">
  <TotalTime>933</TotalTime>
  <Words>609</Words>
  <Application>Microsoft Office PowerPoint</Application>
  <PresentationFormat>Widescreen</PresentationFormat>
  <Paragraphs>87</Paragraphs>
  <Slides>10</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13</cp:revision>
  <dcterms:created xsi:type="dcterms:W3CDTF">2023-02-02T20:39:04Z</dcterms:created>
  <dcterms:modified xsi:type="dcterms:W3CDTF">2024-02-06T21:22:40Z</dcterms:modified>
</cp:coreProperties>
</file>