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58" r:id="rId4"/>
    <p:sldId id="259" r:id="rId5"/>
    <p:sldId id="265" r:id="rId6"/>
    <p:sldId id="272" r:id="rId7"/>
    <p:sldId id="273" r:id="rId8"/>
    <p:sldId id="274" r:id="rId9"/>
    <p:sldId id="269" r:id="rId10"/>
    <p:sldId id="270" r:id="rId11"/>
    <p:sldId id="275" r:id="rId12"/>
    <p:sldId id="276" r:id="rId13"/>
    <p:sldId id="266" r:id="rId14"/>
    <p:sldId id="267" r:id="rId15"/>
    <p:sldId id="26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89" autoAdjust="0"/>
  </p:normalViewPr>
  <p:slideViewPr>
    <p:cSldViewPr snapToGrid="0">
      <p:cViewPr varScale="1">
        <p:scale>
          <a:sx n="46" d="100"/>
          <a:sy n="46" d="100"/>
        </p:scale>
        <p:origin x="14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the parts of plants that we eat. Did you know that lots of foods that we eat are actually parts of lots of different plants? Like lettuce, which is a leaf!</a:t>
            </a:r>
          </a:p>
          <a:p>
            <a:endParaRPr lang="en-US" dirty="0"/>
          </a:p>
          <a:p>
            <a:r>
              <a:rPr lang="en-US" dirty="0"/>
              <a:t>We are going to learn a lot more about that in a little while. But let’s review a few other things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PURPLE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10</a:t>
            </a:fld>
            <a:endParaRPr lang="en-US"/>
          </a:p>
        </p:txBody>
      </p:sp>
    </p:spTree>
    <p:extLst>
      <p:ext uri="{BB962C8B-B14F-4D97-AF65-F5344CB8AC3E}">
        <p14:creationId xmlns:p14="http://schemas.microsoft.com/office/powerpoint/2010/main" val="205695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job, everyone. So as we can see here, when we eat fruits &amp; vegetables of all different colors, we are making sure that we are helping our bodies stay healthy &amp; strong in so many ways.</a:t>
            </a:r>
          </a:p>
        </p:txBody>
      </p:sp>
      <p:sp>
        <p:nvSpPr>
          <p:cNvPr id="4" name="Slide Number Placeholder 3"/>
          <p:cNvSpPr>
            <a:spLocks noGrp="1"/>
          </p:cNvSpPr>
          <p:nvPr>
            <p:ph type="sldNum" sz="quarter" idx="5"/>
          </p:nvPr>
        </p:nvSpPr>
        <p:spPr/>
        <p:txBody>
          <a:bodyPr/>
          <a:lstStyle/>
          <a:p>
            <a:fld id="{A891BCD4-0CC2-4127-8620-282E91C343F8}" type="slidenum">
              <a:rPr lang="en-US" smtClean="0"/>
              <a:t>11</a:t>
            </a:fld>
            <a:endParaRPr lang="en-US"/>
          </a:p>
        </p:txBody>
      </p:sp>
    </p:spTree>
    <p:extLst>
      <p:ext uri="{BB962C8B-B14F-4D97-AF65-F5344CB8AC3E}">
        <p14:creationId xmlns:p14="http://schemas.microsoft.com/office/powerpoint/2010/main" val="37286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Ms. Sara is going to teach us all about the parts of a plant that we eat. Let’s watch and learn!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job naming all the plant parts!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9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may say lots of other examples of fruits since this is probably the most well-known one with lots of examples. These are just a few.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7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Eating the Rainbow.</a:t>
            </a:r>
          </a:p>
          <a:p>
            <a:r>
              <a:rPr lang="en-US" dirty="0"/>
              <a:t>Then, we will learn about the parts of a plant that we eat.</a:t>
            </a:r>
          </a:p>
          <a:p>
            <a:r>
              <a:rPr lang="en-US" dirty="0"/>
              <a:t>Then, we will watch a video all about plant parts that we eat as food.</a:t>
            </a:r>
          </a:p>
          <a:p>
            <a:r>
              <a:rPr lang="en-US" dirty="0"/>
              <a:t>Finally, we will do a fun cooking activity in where we will create a whole plant out of foods AND get to eat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to our lesson for today, let’s see what you can remember from our last time together, when we learned about eating the rainbow.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90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raise their hand and tell me what RED foods do for our bodies?</a:t>
            </a:r>
          </a:p>
        </p:txBody>
      </p:sp>
      <p:sp>
        <p:nvSpPr>
          <p:cNvPr id="4" name="Slide Number Placeholder 3"/>
          <p:cNvSpPr>
            <a:spLocks noGrp="1"/>
          </p:cNvSpPr>
          <p:nvPr>
            <p:ph type="sldNum" sz="quarter" idx="5"/>
          </p:nvPr>
        </p:nvSpPr>
        <p:spPr/>
        <p:txBody>
          <a:bodyPr/>
          <a:lstStyle/>
          <a:p>
            <a:fld id="{A891BCD4-0CC2-4127-8620-282E91C343F8}" type="slidenum">
              <a:rPr lang="en-US" smtClean="0"/>
              <a:t>5</a:t>
            </a:fld>
            <a:endParaRPr lang="en-US"/>
          </a:p>
        </p:txBody>
      </p:sp>
    </p:spTree>
    <p:extLst>
      <p:ext uri="{BB962C8B-B14F-4D97-AF65-F5344CB8AC3E}">
        <p14:creationId xmlns:p14="http://schemas.microsoft.com/office/powerpoint/2010/main" val="146313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ORANGE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6</a:t>
            </a:fld>
            <a:endParaRPr lang="en-US"/>
          </a:p>
        </p:txBody>
      </p:sp>
    </p:spTree>
    <p:extLst>
      <p:ext uri="{BB962C8B-B14F-4D97-AF65-F5344CB8AC3E}">
        <p14:creationId xmlns:p14="http://schemas.microsoft.com/office/powerpoint/2010/main" val="162882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YELLOW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7</a:t>
            </a:fld>
            <a:endParaRPr lang="en-US"/>
          </a:p>
        </p:txBody>
      </p:sp>
    </p:spTree>
    <p:extLst>
      <p:ext uri="{BB962C8B-B14F-4D97-AF65-F5344CB8AC3E}">
        <p14:creationId xmlns:p14="http://schemas.microsoft.com/office/powerpoint/2010/main" val="66273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GREEN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8</a:t>
            </a:fld>
            <a:endParaRPr lang="en-US"/>
          </a:p>
        </p:txBody>
      </p:sp>
    </p:spTree>
    <p:extLst>
      <p:ext uri="{BB962C8B-B14F-4D97-AF65-F5344CB8AC3E}">
        <p14:creationId xmlns:p14="http://schemas.microsoft.com/office/powerpoint/2010/main" val="382006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can raise their hand and tell me what BLUE foods do for our bodies?</a:t>
            </a:r>
          </a:p>
          <a:p>
            <a:endParaRPr lang="en-US" dirty="0"/>
          </a:p>
        </p:txBody>
      </p:sp>
      <p:sp>
        <p:nvSpPr>
          <p:cNvPr id="4" name="Slide Number Placeholder 3"/>
          <p:cNvSpPr>
            <a:spLocks noGrp="1"/>
          </p:cNvSpPr>
          <p:nvPr>
            <p:ph type="sldNum" sz="quarter" idx="5"/>
          </p:nvPr>
        </p:nvSpPr>
        <p:spPr/>
        <p:txBody>
          <a:bodyPr/>
          <a:lstStyle/>
          <a:p>
            <a:fld id="{A891BCD4-0CC2-4127-8620-282E91C343F8}" type="slidenum">
              <a:rPr lang="en-US" smtClean="0"/>
              <a:t>9</a:t>
            </a:fld>
            <a:endParaRPr lang="en-US"/>
          </a:p>
        </p:txBody>
      </p:sp>
    </p:spTree>
    <p:extLst>
      <p:ext uri="{BB962C8B-B14F-4D97-AF65-F5344CB8AC3E}">
        <p14:creationId xmlns:p14="http://schemas.microsoft.com/office/powerpoint/2010/main" val="171189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2/9/2023</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2/9/2023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2/9/2023</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oQxqkcBqqts?feature=oembed" TargetMode="External"/><Relationship Id="rId5" Type="http://schemas.openxmlformats.org/officeDocument/2006/relationships/image" Target="../media/image13.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sp>
      <p:sp>
        <p:nvSpPr>
          <p:cNvPr id="3" name="AutoShape 3"/>
          <p:cNvSpPr/>
          <p:nvPr/>
        </p:nvSpPr>
        <p:spPr>
          <a:xfrm>
            <a:off x="11426810" y="902173"/>
            <a:ext cx="93574" cy="6004119"/>
          </a:xfrm>
          <a:prstGeom prst="rect">
            <a:avLst/>
          </a:prstGeom>
          <a:solidFill>
            <a:srgbClr val="38B6FF"/>
          </a:solidFill>
        </p:spPr>
      </p:sp>
      <p:sp>
        <p:nvSpPr>
          <p:cNvPr id="4" name="AutoShape 4"/>
          <p:cNvSpPr/>
          <p:nvPr/>
        </p:nvSpPr>
        <p:spPr>
          <a:xfrm>
            <a:off x="7449196" y="-152661"/>
            <a:ext cx="4895466" cy="1227525"/>
          </a:xfrm>
          <a:prstGeom prst="rect">
            <a:avLst/>
          </a:prstGeom>
          <a:solidFill>
            <a:srgbClr val="FDFDFD"/>
          </a:solidFill>
        </p:spPr>
      </p:sp>
      <p:sp>
        <p:nvSpPr>
          <p:cNvPr id="5" name="AutoShape 5"/>
          <p:cNvSpPr/>
          <p:nvPr/>
        </p:nvSpPr>
        <p:spPr>
          <a:xfrm>
            <a:off x="0" y="5630475"/>
            <a:ext cx="4895466" cy="1227525"/>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429603" y="1943852"/>
            <a:ext cx="6944859" cy="1795363"/>
          </a:xfrm>
          <a:prstGeom prst="rect">
            <a:avLst/>
          </a:prstGeom>
        </p:spPr>
        <p:txBody>
          <a:bodyPr lIns="0" tIns="0" rIns="0" bIns="0" rtlCol="0" anchor="t">
            <a:spAutoFit/>
          </a:bodyPr>
          <a:lstStyle/>
          <a:p>
            <a:pPr defTabSz="609630">
              <a:lnSpc>
                <a:spcPts val="6960"/>
              </a:lnSpc>
            </a:pPr>
            <a:r>
              <a:rPr lang="en-US" sz="6000" spc="-59" dirty="0">
                <a:solidFill>
                  <a:srgbClr val="FDFDFD"/>
                </a:solidFill>
                <a:latin typeface="League Spartan Italics"/>
              </a:rPr>
              <a:t>Lesson 3: </a:t>
            </a:r>
          </a:p>
          <a:p>
            <a:pPr defTabSz="609630">
              <a:lnSpc>
                <a:spcPts val="6960"/>
              </a:lnSpc>
            </a:pPr>
            <a:r>
              <a:rPr lang="en-US" sz="6000" spc="-59" dirty="0">
                <a:solidFill>
                  <a:srgbClr val="FDFDFD"/>
                </a:solidFill>
                <a:latin typeface="League Spartan Italics"/>
              </a:rPr>
              <a:t>Parts of a Plant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3563091"/>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algn="just" defTabSz="609630">
              <a:lnSpc>
                <a:spcPts val="4667"/>
              </a:lnSpc>
            </a:pPr>
            <a:r>
              <a:rPr lang="en-US" sz="3334">
                <a:solidFill>
                  <a:srgbClr val="F8762D"/>
                </a:solidFill>
                <a:latin typeface="Alegreya Bold"/>
              </a:rPr>
              <a:t>Orange: Eyes &amp; Fight Germs</a:t>
            </a:r>
          </a:p>
          <a:p>
            <a:pPr algn="just" defTabSz="609630">
              <a:lnSpc>
                <a:spcPts val="4667"/>
              </a:lnSpc>
            </a:pPr>
            <a:r>
              <a:rPr lang="en-US" sz="3334">
                <a:solidFill>
                  <a:srgbClr val="FFF571"/>
                </a:solidFill>
                <a:latin typeface="Alegreya Bold"/>
              </a:rPr>
              <a:t>Yellow: Heal Repair Skin </a:t>
            </a:r>
          </a:p>
          <a:p>
            <a:pPr algn="just" defTabSz="609630">
              <a:lnSpc>
                <a:spcPts val="4667"/>
              </a:lnSpc>
            </a:pPr>
            <a:r>
              <a:rPr lang="en-US" sz="3334">
                <a:solidFill>
                  <a:srgbClr val="7D9250"/>
                </a:solidFill>
                <a:latin typeface="Alegreya Bold"/>
              </a:rPr>
              <a:t>Green: Strong Bones &amp; Muscles </a:t>
            </a:r>
            <a:r>
              <a:rPr lang="en-US" sz="3334">
                <a:solidFill>
                  <a:srgbClr val="0C7FE1"/>
                </a:solidFill>
                <a:latin typeface="Alegreya Bold"/>
              </a:rPr>
              <a:t>Blue: Brain Power &amp; Memory</a:t>
            </a:r>
          </a:p>
          <a:p>
            <a:pPr defTabSz="609630">
              <a:lnSpc>
                <a:spcPts val="4667"/>
              </a:lnSpc>
            </a:pPr>
            <a:r>
              <a:rPr lang="en-US" sz="3334">
                <a:solidFill>
                  <a:srgbClr val="9960EB"/>
                </a:solidFill>
                <a:latin typeface="Alegreya Bold"/>
              </a:rPr>
              <a:t>Purple: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3563091"/>
          </a:xfrm>
          <a:prstGeom prst="rect">
            <a:avLst/>
          </a:prstGeom>
        </p:spPr>
        <p:txBody>
          <a:bodyPr lIns="0" tIns="0" rIns="0" bIns="0" rtlCol="0" anchor="t">
            <a:spAutoFit/>
          </a:bodyPr>
          <a:lstStyle/>
          <a:p>
            <a:pPr defTabSz="609630">
              <a:lnSpc>
                <a:spcPts val="4667"/>
              </a:lnSpc>
            </a:pPr>
            <a:r>
              <a:rPr lang="en-US" sz="3334" dirty="0">
                <a:solidFill>
                  <a:srgbClr val="FF0A45"/>
                </a:solidFill>
                <a:latin typeface="Alegreya Bold"/>
              </a:rPr>
              <a:t>Red: Heart &amp; Fight Disease</a:t>
            </a:r>
          </a:p>
          <a:p>
            <a:pPr algn="just" defTabSz="609630">
              <a:lnSpc>
                <a:spcPts val="4667"/>
              </a:lnSpc>
            </a:pPr>
            <a:r>
              <a:rPr lang="en-US" sz="3334" dirty="0">
                <a:solidFill>
                  <a:srgbClr val="F8762D"/>
                </a:solidFill>
                <a:latin typeface="Alegreya Bold"/>
              </a:rPr>
              <a:t>Orange: Eyes &amp; Fight Germs</a:t>
            </a:r>
          </a:p>
          <a:p>
            <a:pPr algn="just" defTabSz="609630">
              <a:lnSpc>
                <a:spcPts val="4667"/>
              </a:lnSpc>
            </a:pPr>
            <a:r>
              <a:rPr lang="en-US" sz="3334" dirty="0">
                <a:solidFill>
                  <a:srgbClr val="FFF571"/>
                </a:solidFill>
                <a:latin typeface="Alegreya Bold"/>
              </a:rPr>
              <a:t>Yellow: Heal Repair Skin </a:t>
            </a:r>
          </a:p>
          <a:p>
            <a:pPr algn="just" defTabSz="609630">
              <a:lnSpc>
                <a:spcPts val="4667"/>
              </a:lnSpc>
            </a:pPr>
            <a:r>
              <a:rPr lang="en-US" sz="3334" dirty="0">
                <a:solidFill>
                  <a:srgbClr val="7D9250"/>
                </a:solidFill>
                <a:latin typeface="Alegreya Bold"/>
              </a:rPr>
              <a:t>Green: Strong Bones &amp; Muscles </a:t>
            </a:r>
            <a:r>
              <a:rPr lang="en-US" sz="3334" dirty="0">
                <a:solidFill>
                  <a:srgbClr val="0C7FE1"/>
                </a:solidFill>
                <a:latin typeface="Alegreya Bold"/>
              </a:rPr>
              <a:t>Blue: Brain Power &amp; Memory</a:t>
            </a:r>
          </a:p>
          <a:p>
            <a:pPr defTabSz="609630">
              <a:lnSpc>
                <a:spcPts val="4667"/>
              </a:lnSpc>
            </a:pPr>
            <a:r>
              <a:rPr lang="en-US" sz="3334" dirty="0">
                <a:solidFill>
                  <a:srgbClr val="9960EB"/>
                </a:solidFill>
                <a:latin typeface="Alegreya Bold"/>
              </a:rPr>
              <a:t>Purple: Tummies for Digestion</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get </a:t>
              </a:r>
              <a:r>
                <a:rPr kumimoji="0" lang="en-US" sz="3934" b="0" i="0" u="none" strike="noStrike" kern="1200" cap="none" spc="433" normalizeH="0" baseline="0" noProof="0" dirty="0" err="1">
                  <a:ln>
                    <a:noFill/>
                  </a:ln>
                  <a:solidFill>
                    <a:srgbClr val="C90027"/>
                  </a:solidFill>
                  <a:effectLst/>
                  <a:uLnTx/>
                  <a:uFillTx/>
                  <a:latin typeface="League Spartan Italics"/>
                  <a:ea typeface="+mn-ea"/>
                  <a:cs typeface="+mn-cs"/>
                </a:rPr>
                <a:t>starte</a:t>
              </a:r>
              <a:r>
                <a:rPr lang="en-US" sz="3934" spc="433" dirty="0">
                  <a:solidFill>
                    <a:srgbClr val="C90027"/>
                  </a:solidFill>
                  <a:latin typeface="League Spartan Italics"/>
                </a:rPr>
                <a:t>d!</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Online Media 10" title="Parts of a Plant - for Kindergarten">
            <a:hlinkClick r:id="" action="ppaction://media"/>
            <a:extLst>
              <a:ext uri="{FF2B5EF4-FFF2-40B4-BE49-F238E27FC236}">
                <a16:creationId xmlns:a16="http://schemas.microsoft.com/office/drawing/2014/main" id="{2E73C89C-963A-EC6E-0EE6-7DCB1CCE27F5}"/>
              </a:ext>
            </a:extLst>
          </p:cNvPr>
          <p:cNvPicPr>
            <a:picLocks noRot="1" noChangeAspect="1"/>
          </p:cNvPicPr>
          <p:nvPr>
            <a:videoFile r:link="rId1"/>
          </p:nvPr>
        </p:nvPicPr>
        <p:blipFill>
          <a:blip r:embed="rId5"/>
          <a:stretch>
            <a:fillRect/>
          </a:stretch>
        </p:blipFill>
        <p:spPr>
          <a:xfrm>
            <a:off x="2567709" y="1795949"/>
            <a:ext cx="7241309" cy="4091340"/>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32433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Now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4838632"/>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1003321" lvl="1" indent="-571500" defTabSz="609630">
              <a:buFont typeface="Arial" panose="020B0604020202020204" pitchFamily="34" charset="0"/>
              <a:buChar char="•"/>
            </a:pPr>
            <a:r>
              <a:rPr lang="en-US" sz="2800" spc="40" dirty="0">
                <a:solidFill>
                  <a:srgbClr val="004A89"/>
                </a:solidFill>
              </a:rPr>
              <a:t>The 5 parts of plants that we eat?</a:t>
            </a:r>
          </a:p>
          <a:p>
            <a:pPr marL="1460521" lvl="2" indent="-571500" defTabSz="609630">
              <a:buFont typeface="Arial" panose="020B0604020202020204" pitchFamily="34" charset="0"/>
              <a:buChar char="•"/>
            </a:pPr>
            <a:r>
              <a:rPr lang="en-US" sz="2800" b="1" spc="40" dirty="0">
                <a:solidFill>
                  <a:schemeClr val="bg2">
                    <a:lumMod val="25000"/>
                  </a:schemeClr>
                </a:solidFill>
              </a:rPr>
              <a:t>Root</a:t>
            </a:r>
          </a:p>
          <a:p>
            <a:pPr marL="1460521" lvl="2" indent="-571500" defTabSz="609630">
              <a:buFont typeface="Arial" panose="020B0604020202020204" pitchFamily="34" charset="0"/>
              <a:buChar char="•"/>
            </a:pPr>
            <a:r>
              <a:rPr lang="en-US" sz="2800" b="1" spc="40" dirty="0">
                <a:solidFill>
                  <a:schemeClr val="accent3">
                    <a:lumMod val="75000"/>
                  </a:schemeClr>
                </a:solidFill>
              </a:rPr>
              <a:t>Stem</a:t>
            </a:r>
          </a:p>
          <a:p>
            <a:pPr marL="1460521" lvl="2" indent="-571500" defTabSz="609630">
              <a:buFont typeface="Arial" panose="020B0604020202020204" pitchFamily="34" charset="0"/>
              <a:buChar char="•"/>
            </a:pPr>
            <a:r>
              <a:rPr lang="en-US" sz="2800" b="1" spc="40" dirty="0">
                <a:solidFill>
                  <a:srgbClr val="00B050"/>
                </a:solidFill>
              </a:rPr>
              <a:t>Leaves</a:t>
            </a:r>
          </a:p>
          <a:p>
            <a:pPr marL="1460521" lvl="2" indent="-571500" defTabSz="609630">
              <a:buFont typeface="Arial" panose="020B0604020202020204" pitchFamily="34" charset="0"/>
              <a:buChar char="•"/>
            </a:pPr>
            <a:r>
              <a:rPr lang="en-US" sz="2800" b="1" spc="40" dirty="0">
                <a:solidFill>
                  <a:srgbClr val="7030A0"/>
                </a:solidFill>
              </a:rPr>
              <a:t>Flower</a:t>
            </a:r>
          </a:p>
          <a:p>
            <a:pPr marL="1460521" lvl="2" indent="-571500" defTabSz="609630">
              <a:buFont typeface="Arial" panose="020B0604020202020204" pitchFamily="34" charset="0"/>
              <a:buChar char="•"/>
            </a:pPr>
            <a:r>
              <a:rPr lang="en-US" sz="2800" b="1" spc="40" dirty="0">
                <a:solidFill>
                  <a:srgbClr val="C00000"/>
                </a:solidFill>
              </a:rPr>
              <a:t>Fruit</a:t>
            </a:r>
            <a:br>
              <a:rPr lang="en-US" sz="2800" b="1" spc="40" dirty="0">
                <a:solidFill>
                  <a:srgbClr val="FFFF00"/>
                </a:solidFill>
                <a:effectLst>
                  <a:outerShdw blurRad="38100" dist="38100" dir="2700000" algn="tl">
                    <a:srgbClr val="000000">
                      <a:alpha val="43137"/>
                    </a:srgbClr>
                  </a:outerShdw>
                </a:effectLst>
              </a:rPr>
            </a:br>
            <a:endParaRPr lang="en-US" sz="2800" b="1" spc="40" dirty="0">
              <a:solidFill>
                <a:srgbClr val="FFFF00"/>
              </a:solidFill>
              <a:effectLst>
                <a:outerShdw blurRad="38100" dist="38100" dir="2700000" algn="tl">
                  <a:srgbClr val="000000">
                    <a:alpha val="43137"/>
                  </a:srgbClr>
                </a:outerShdw>
              </a:effectLst>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1972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1000"/>
                                        <p:tgtEl>
                                          <p:spTgt spid="12">
                                            <p:txEl>
                                              <p:pRg st="5" end="5"/>
                                            </p:txEl>
                                          </p:spTgt>
                                        </p:tgtEl>
                                      </p:cBhvr>
                                    </p:animEffect>
                                    <p:anim calcmode="lin" valueType="num">
                                      <p:cBhvr>
                                        <p:cTn id="3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fade">
                                      <p:cBhvr>
                                        <p:cTn id="39" dur="1000"/>
                                        <p:tgtEl>
                                          <p:spTgt spid="12">
                                            <p:txEl>
                                              <p:pRg st="6" end="6"/>
                                            </p:txEl>
                                          </p:spTgt>
                                        </p:tgtEl>
                                      </p:cBhvr>
                                    </p:animEffect>
                                    <p:anim calcmode="lin" valueType="num">
                                      <p:cBhvr>
                                        <p:cTn id="4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465614" y="1362602"/>
            <a:ext cx="10585924" cy="6734664"/>
          </a:xfrm>
          <a:prstGeom prst="rect">
            <a:avLst/>
          </a:prstGeom>
        </p:spPr>
        <p:txBody>
          <a:bodyPr wrap="square" lIns="0" tIns="0" rIns="0" bIns="0" rtlCol="0" anchor="t">
            <a:spAutoFit/>
          </a:bodyPr>
          <a:lstStyle/>
          <a:p>
            <a:pPr marL="431821" lvl="1" algn="just" defTabSz="609630"/>
            <a:r>
              <a:rPr lang="en-US" sz="2800" b="1" spc="40" dirty="0">
                <a:solidFill>
                  <a:srgbClr val="004A89"/>
                </a:solidFill>
                <a:latin typeface="+mj-lt"/>
              </a:rPr>
              <a:t>Now, who can raise their hand and tell me an example of a:</a:t>
            </a:r>
          </a:p>
          <a:p>
            <a:pPr marL="431821" lvl="1" algn="just" defTabSz="609630"/>
            <a:endParaRPr lang="en-US" sz="1000" b="1" spc="40" dirty="0">
              <a:solidFill>
                <a:srgbClr val="004A89"/>
              </a:solidFill>
              <a:latin typeface="+mj-lt"/>
            </a:endParaRPr>
          </a:p>
          <a:p>
            <a:pPr marL="1460521" lvl="2" indent="-571500" defTabSz="609630">
              <a:buFont typeface="Arial" panose="020B0604020202020204" pitchFamily="34" charset="0"/>
              <a:buChar char="•"/>
            </a:pPr>
            <a:r>
              <a:rPr lang="en-US" sz="2800" b="1" spc="40" dirty="0">
                <a:solidFill>
                  <a:srgbClr val="EEECE1">
                    <a:lumMod val="25000"/>
                  </a:srgbClr>
                </a:solidFill>
              </a:rPr>
              <a:t>Root</a:t>
            </a:r>
          </a:p>
          <a:p>
            <a:pPr marL="1917721" lvl="3" indent="-571500" defTabSz="609630">
              <a:buFont typeface="Arial" panose="020B0604020202020204" pitchFamily="34" charset="0"/>
              <a:buChar char="•"/>
            </a:pPr>
            <a:r>
              <a:rPr lang="en-US" sz="2800" b="1" spc="40" dirty="0">
                <a:solidFill>
                  <a:srgbClr val="EEECE1">
                    <a:lumMod val="25000"/>
                  </a:srgbClr>
                </a:solidFill>
              </a:rPr>
              <a:t>Carrot, potato, onion, sweet potato</a:t>
            </a:r>
          </a:p>
          <a:p>
            <a:pPr marL="1460521" lvl="2" indent="-571500" defTabSz="609630">
              <a:buFont typeface="Arial" panose="020B0604020202020204" pitchFamily="34" charset="0"/>
              <a:buChar char="•"/>
            </a:pPr>
            <a:r>
              <a:rPr lang="en-US" sz="2800" b="1" spc="40" dirty="0">
                <a:solidFill>
                  <a:srgbClr val="9BBB59">
                    <a:lumMod val="75000"/>
                  </a:srgbClr>
                </a:solidFill>
              </a:rPr>
              <a:t>Stem</a:t>
            </a:r>
          </a:p>
          <a:p>
            <a:pPr marL="1917721" lvl="3" indent="-571500" defTabSz="609630">
              <a:buFont typeface="Arial" panose="020B0604020202020204" pitchFamily="34" charset="0"/>
              <a:buChar char="•"/>
            </a:pPr>
            <a:r>
              <a:rPr lang="en-US" sz="2800" b="1" spc="40" dirty="0">
                <a:solidFill>
                  <a:srgbClr val="9BBB59">
                    <a:lumMod val="75000"/>
                  </a:srgbClr>
                </a:solidFill>
              </a:rPr>
              <a:t>Celery, Asparagus</a:t>
            </a:r>
          </a:p>
          <a:p>
            <a:pPr marL="1460521" lvl="2" indent="-571500" defTabSz="609630">
              <a:buFont typeface="Arial" panose="020B0604020202020204" pitchFamily="34" charset="0"/>
              <a:buChar char="•"/>
            </a:pPr>
            <a:r>
              <a:rPr lang="en-US" sz="2800" b="1" spc="40" dirty="0">
                <a:solidFill>
                  <a:srgbClr val="00B050"/>
                </a:solidFill>
              </a:rPr>
              <a:t>Leaf</a:t>
            </a:r>
          </a:p>
          <a:p>
            <a:pPr marL="1917721" lvl="3" indent="-571500" defTabSz="609630">
              <a:buFont typeface="Arial" panose="020B0604020202020204" pitchFamily="34" charset="0"/>
              <a:buChar char="•"/>
            </a:pPr>
            <a:r>
              <a:rPr lang="en-US" sz="2800" b="1" spc="40" dirty="0">
                <a:solidFill>
                  <a:srgbClr val="00B050"/>
                </a:solidFill>
              </a:rPr>
              <a:t>Spinach, lettuce, cabbage, collard greens, kale</a:t>
            </a:r>
          </a:p>
          <a:p>
            <a:pPr marL="1460521" lvl="2" indent="-571500" defTabSz="609630">
              <a:buFont typeface="Arial" panose="020B0604020202020204" pitchFamily="34" charset="0"/>
              <a:buChar char="•"/>
            </a:pPr>
            <a:r>
              <a:rPr lang="en-US" sz="2800" b="1" spc="40" dirty="0">
                <a:solidFill>
                  <a:srgbClr val="7030A0"/>
                </a:solidFill>
              </a:rPr>
              <a:t>Flower</a:t>
            </a:r>
          </a:p>
          <a:p>
            <a:pPr marL="1917721" lvl="3" indent="-571500" defTabSz="609630">
              <a:buFont typeface="Arial" panose="020B0604020202020204" pitchFamily="34" charset="0"/>
              <a:buChar char="•"/>
            </a:pPr>
            <a:r>
              <a:rPr lang="en-US" sz="2800" b="1" spc="40" dirty="0">
                <a:solidFill>
                  <a:srgbClr val="7030A0"/>
                </a:solidFill>
              </a:rPr>
              <a:t>Broccoli, cauliflower, artichoke</a:t>
            </a:r>
          </a:p>
          <a:p>
            <a:pPr marL="1460521" lvl="2" indent="-571500" defTabSz="609630">
              <a:buFont typeface="Arial" panose="020B0604020202020204" pitchFamily="34" charset="0"/>
              <a:buChar char="•"/>
            </a:pPr>
            <a:r>
              <a:rPr lang="en-US" sz="2800" b="1" spc="40" dirty="0">
                <a:solidFill>
                  <a:srgbClr val="C00000"/>
                </a:solidFill>
              </a:rPr>
              <a:t>Fruit</a:t>
            </a:r>
          </a:p>
          <a:p>
            <a:pPr marL="1917721" lvl="3" indent="-571500" defTabSz="609630">
              <a:buFont typeface="Arial" panose="020B0604020202020204" pitchFamily="34" charset="0"/>
              <a:buChar char="•"/>
            </a:pPr>
            <a:r>
              <a:rPr lang="en-US" sz="2800" b="1" spc="40" dirty="0">
                <a:solidFill>
                  <a:srgbClr val="C00000"/>
                </a:solidFill>
              </a:rPr>
              <a:t>Apples, strawberry, pear, tomato, cucumber</a:t>
            </a:r>
            <a:endParaRPr lang="en-US" sz="2800" spc="40" dirty="0">
              <a:solidFill>
                <a:srgbClr val="004A89"/>
              </a:solidFill>
            </a:endParaRPr>
          </a:p>
          <a:p>
            <a:pPr algn="r" defTabSz="609630">
              <a:lnSpc>
                <a:spcPts val="7560"/>
              </a:lnSpc>
            </a:pPr>
            <a:endParaRPr lang="en-US" sz="40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680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 calcmode="lin" valueType="num">
                                      <p:cBhvr additive="base">
                                        <p:cTn id="4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9" end="9"/>
                                            </p:txEl>
                                          </p:spTgt>
                                        </p:tgtEl>
                                        <p:attrNameLst>
                                          <p:attrName>style.visibility</p:attrName>
                                        </p:attrNameLst>
                                      </p:cBhvr>
                                      <p:to>
                                        <p:strVal val="visible"/>
                                      </p:to>
                                    </p:set>
                                    <p:anim calcmode="lin" valueType="num">
                                      <p:cBhvr additive="base">
                                        <p:cTn id="55"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10" end="10"/>
                                            </p:txEl>
                                          </p:spTgt>
                                        </p:tgtEl>
                                        <p:attrNameLst>
                                          <p:attrName>style.visibility</p:attrName>
                                        </p:attrNameLst>
                                      </p:cBhvr>
                                      <p:to>
                                        <p:strVal val="visible"/>
                                      </p:to>
                                    </p:set>
                                    <p:anim calcmode="lin" valueType="num">
                                      <p:cBhvr additive="base">
                                        <p:cTn id="61"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11" end="11"/>
                                            </p:txEl>
                                          </p:spTgt>
                                        </p:tgtEl>
                                        <p:attrNameLst>
                                          <p:attrName>style.visibility</p:attrName>
                                        </p:attrNameLst>
                                      </p:cBhvr>
                                      <p:to>
                                        <p:strVal val="visible"/>
                                      </p:to>
                                    </p:set>
                                    <p:anim calcmode="lin" valueType="num">
                                      <p:cBhvr additive="base">
                                        <p:cTn id="67"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sp>
      </p:grpSp>
      <p:sp>
        <p:nvSpPr>
          <p:cNvPr id="7" name="AutoShape 7"/>
          <p:cNvSpPr/>
          <p:nvPr/>
        </p:nvSpPr>
        <p:spPr>
          <a:xfrm>
            <a:off x="11728134" y="-2382389"/>
            <a:ext cx="79390" cy="5486400"/>
          </a:xfrm>
          <a:prstGeom prst="rect">
            <a:avLst/>
          </a:prstGeom>
          <a:solidFill>
            <a:srgbClr val="9AC33F"/>
          </a:solidFill>
        </p:spPr>
      </p:sp>
      <p:sp>
        <p:nvSpPr>
          <p:cNvPr id="8" name="AutoShape 8"/>
          <p:cNvSpPr/>
          <p:nvPr/>
        </p:nvSpPr>
        <p:spPr>
          <a:xfrm>
            <a:off x="-1574785" y="2674333"/>
            <a:ext cx="7323680" cy="91148"/>
          </a:xfrm>
          <a:prstGeom prst="rect">
            <a:avLst/>
          </a:prstGeom>
          <a:solidFill>
            <a:srgbClr val="6198CE"/>
          </a:solidFill>
        </p:spPr>
      </p:sp>
      <p:sp>
        <p:nvSpPr>
          <p:cNvPr id="9" name="AutoShape 9"/>
          <p:cNvSpPr/>
          <p:nvPr/>
        </p:nvSpPr>
        <p:spPr>
          <a:xfrm>
            <a:off x="-140918" y="-117432"/>
            <a:ext cx="682165" cy="793559"/>
          </a:xfrm>
          <a:prstGeom prst="rect">
            <a:avLst/>
          </a:prstGeom>
          <a:solidFill>
            <a:srgbClr val="FDFDFD"/>
          </a:solidFill>
        </p:spPr>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061870" cy="3104504"/>
          </a:xfrm>
          <a:prstGeom prst="rect">
            <a:avLst/>
          </a:prstGeom>
        </p:spPr>
        <p:txBody>
          <a:bodyPr wrap="square"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Eating a Rainbow</a:t>
            </a:r>
          </a:p>
          <a:p>
            <a:pPr marL="576786" lvl="1" indent="-288392" defTabSz="609630">
              <a:lnSpc>
                <a:spcPts val="4007"/>
              </a:lnSpc>
              <a:buFont typeface="Arial"/>
              <a:buChar char="•"/>
            </a:pPr>
            <a:r>
              <a:rPr lang="en-US" sz="2671" spc="27" dirty="0">
                <a:solidFill>
                  <a:srgbClr val="004A89"/>
                </a:solidFill>
                <a:latin typeface="Glacial Indifference Bold"/>
              </a:rPr>
              <a:t>Intro to Parts of a Plant</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Create and Eat a Whole Plant!</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a:solidFill>
                  <a:srgbClr val="CC0535"/>
                </a:solidFill>
                <a:latin typeface="League Spartan Italics"/>
              </a:rPr>
              <a:t>TODAY'S</a:t>
            </a:r>
          </a:p>
          <a:p>
            <a:pPr defTabSz="609630">
              <a:lnSpc>
                <a:spcPts val="7000"/>
              </a:lnSpc>
            </a:pPr>
            <a:r>
              <a:rPr lang="en-US" sz="5000" spc="550">
                <a:solidFill>
                  <a:srgbClr val="CC0535"/>
                </a:solidFill>
                <a:latin typeface="League Spartan Italics"/>
              </a:rPr>
              <a:t>SCHEDULE </a:t>
            </a:r>
          </a:p>
        </p:txBody>
      </p:sp>
      <p:pic>
        <p:nvPicPr>
          <p:cNvPr id="14" name="Picture 13">
            <a:extLst>
              <a:ext uri="{FF2B5EF4-FFF2-40B4-BE49-F238E27FC236}">
                <a16:creationId xmlns:a16="http://schemas.microsoft.com/office/drawing/2014/main" id="{8F3BA1CB-0152-4A15-3F18-FF442F3245E6}"/>
              </a:ext>
            </a:extLst>
          </p:cNvPr>
          <p:cNvPicPr>
            <a:picLocks noChangeAspect="1"/>
          </p:cNvPicPr>
          <p:nvPr/>
        </p:nvPicPr>
        <p:blipFill>
          <a:blip r:embed="rId4"/>
          <a:stretch>
            <a:fillRect/>
          </a:stretch>
        </p:blipFill>
        <p:spPr>
          <a:xfrm>
            <a:off x="12700" y="3429000"/>
            <a:ext cx="514644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6573"/>
          <a:stretch>
            <a:fillRect/>
          </a:stretch>
        </p:blipFill>
        <p:spPr>
          <a:xfrm>
            <a:off x="3569179" y="2001430"/>
            <a:ext cx="5053643" cy="4609314"/>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dirty="0">
                <a:solidFill>
                  <a:srgbClr val="FDFDFD"/>
                </a:solidFill>
                <a:latin typeface="League Spartan Italics"/>
              </a:rPr>
              <a:t>Review: Eat the Rainbow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549446"/>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96000" y="2517141"/>
            <a:ext cx="6096000" cy="1152175"/>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defTabSz="609630">
              <a:lnSpc>
                <a:spcPts val="4667"/>
              </a:lnSpc>
            </a:pPr>
            <a:r>
              <a:rPr lang="en-US" sz="3334">
                <a:solidFill>
                  <a:srgbClr val="F8762D"/>
                </a:solidFill>
                <a:latin typeface="Alegreya Bold"/>
              </a:rPr>
              <a:t>Orange: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96000" y="2517141"/>
            <a:ext cx="6096000" cy="1754904"/>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defTabSz="609630">
              <a:lnSpc>
                <a:spcPts val="4667"/>
              </a:lnSpc>
            </a:pPr>
            <a:r>
              <a:rPr lang="en-US" sz="3334">
                <a:solidFill>
                  <a:srgbClr val="F8762D"/>
                </a:solidFill>
                <a:latin typeface="Alegreya Bold"/>
              </a:rPr>
              <a:t>Orange: Eyes &amp; Fight Germs</a:t>
            </a:r>
          </a:p>
          <a:p>
            <a:pPr defTabSz="609630">
              <a:lnSpc>
                <a:spcPts val="4667"/>
              </a:lnSpc>
            </a:pPr>
            <a:r>
              <a:rPr lang="en-US" sz="3334">
                <a:solidFill>
                  <a:srgbClr val="FFF571"/>
                </a:solidFill>
                <a:latin typeface="Alegreya Bold"/>
              </a:rPr>
              <a:t>Yellow: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96000" y="2517141"/>
            <a:ext cx="6096000" cy="2357633"/>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defTabSz="609630">
              <a:lnSpc>
                <a:spcPts val="4667"/>
              </a:lnSpc>
            </a:pPr>
            <a:r>
              <a:rPr lang="en-US" sz="3334">
                <a:solidFill>
                  <a:srgbClr val="F8762D"/>
                </a:solidFill>
                <a:latin typeface="Alegreya Bold"/>
              </a:rPr>
              <a:t>Orange: Eyes &amp; Fight Germs</a:t>
            </a:r>
          </a:p>
          <a:p>
            <a:pPr defTabSz="609630">
              <a:lnSpc>
                <a:spcPts val="4667"/>
              </a:lnSpc>
            </a:pPr>
            <a:r>
              <a:rPr lang="en-US" sz="3334">
                <a:solidFill>
                  <a:srgbClr val="FFF571"/>
                </a:solidFill>
                <a:latin typeface="Alegreya Bold"/>
              </a:rPr>
              <a:t>Yellow: Heal Repair Skin </a:t>
            </a:r>
          </a:p>
          <a:p>
            <a:pPr defTabSz="609630">
              <a:lnSpc>
                <a:spcPts val="4667"/>
              </a:lnSpc>
            </a:pPr>
            <a:r>
              <a:rPr lang="en-US" sz="3334">
                <a:solidFill>
                  <a:srgbClr val="7D9250"/>
                </a:solidFill>
                <a:latin typeface="Alegreya Bold"/>
              </a:rPr>
              <a:t>Green: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DEF4"/>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b="40344"/>
          <a:stretch>
            <a:fillRect/>
          </a:stretch>
        </p:blipFill>
        <p:spPr>
          <a:xfrm>
            <a:off x="685800" y="2894784"/>
            <a:ext cx="5112960" cy="2977731"/>
          </a:xfrm>
          <a:prstGeom prst="rect">
            <a:avLst/>
          </a:prstGeom>
        </p:spPr>
      </p:pic>
      <p:sp>
        <p:nvSpPr>
          <p:cNvPr id="8" name="TextBox 8"/>
          <p:cNvSpPr txBox="1"/>
          <p:nvPr/>
        </p:nvSpPr>
        <p:spPr>
          <a:xfrm>
            <a:off x="2139754" y="790726"/>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Eat the Rainbow &amp; Nutrients </a:t>
            </a:r>
          </a:p>
        </p:txBody>
      </p:sp>
      <p:sp>
        <p:nvSpPr>
          <p:cNvPr id="9" name="TextBox 9"/>
          <p:cNvSpPr txBox="1"/>
          <p:nvPr/>
        </p:nvSpPr>
        <p:spPr>
          <a:xfrm>
            <a:off x="6089650" y="2517141"/>
            <a:ext cx="6096000" cy="2960362"/>
          </a:xfrm>
          <a:prstGeom prst="rect">
            <a:avLst/>
          </a:prstGeom>
        </p:spPr>
        <p:txBody>
          <a:bodyPr lIns="0" tIns="0" rIns="0" bIns="0" rtlCol="0" anchor="t">
            <a:spAutoFit/>
          </a:bodyPr>
          <a:lstStyle/>
          <a:p>
            <a:pPr defTabSz="609630">
              <a:lnSpc>
                <a:spcPts val="4667"/>
              </a:lnSpc>
            </a:pPr>
            <a:r>
              <a:rPr lang="en-US" sz="3334">
                <a:solidFill>
                  <a:srgbClr val="FF0A45"/>
                </a:solidFill>
                <a:latin typeface="Alegreya Bold"/>
              </a:rPr>
              <a:t>Red: Heart &amp; Fight Disease</a:t>
            </a:r>
          </a:p>
          <a:p>
            <a:pPr algn="just" defTabSz="609630">
              <a:lnSpc>
                <a:spcPts val="4667"/>
              </a:lnSpc>
            </a:pPr>
            <a:r>
              <a:rPr lang="en-US" sz="3334">
                <a:solidFill>
                  <a:srgbClr val="F8762D"/>
                </a:solidFill>
                <a:latin typeface="Alegreya Bold"/>
              </a:rPr>
              <a:t>Orange: Eyes &amp; Fight Germs</a:t>
            </a:r>
          </a:p>
          <a:p>
            <a:pPr algn="just" defTabSz="609630">
              <a:lnSpc>
                <a:spcPts val="4667"/>
              </a:lnSpc>
            </a:pPr>
            <a:r>
              <a:rPr lang="en-US" sz="3334">
                <a:solidFill>
                  <a:srgbClr val="FFF571"/>
                </a:solidFill>
                <a:latin typeface="Alegreya Bold"/>
              </a:rPr>
              <a:t>Yellow: Heal Repair Skin </a:t>
            </a:r>
          </a:p>
          <a:p>
            <a:pPr defTabSz="609630">
              <a:lnSpc>
                <a:spcPts val="4667"/>
              </a:lnSpc>
            </a:pPr>
            <a:r>
              <a:rPr lang="en-US" sz="3334">
                <a:solidFill>
                  <a:srgbClr val="7D9250"/>
                </a:solidFill>
                <a:latin typeface="Alegreya Bold"/>
              </a:rPr>
              <a:t>Green: Strong Bones &amp; Muscles </a:t>
            </a:r>
            <a:r>
              <a:rPr lang="en-US" sz="3334">
                <a:solidFill>
                  <a:srgbClr val="0C7FE1"/>
                </a:solidFill>
                <a:latin typeface="Alegreya Bold"/>
              </a:rPr>
              <a:t>Blue: </a:t>
            </a:r>
          </a:p>
        </p:txBody>
      </p:sp>
      <p:sp>
        <p:nvSpPr>
          <p:cNvPr id="10" name="TextBox 10"/>
          <p:cNvSpPr txBox="1"/>
          <p:nvPr/>
        </p:nvSpPr>
        <p:spPr>
          <a:xfrm>
            <a:off x="7637630" y="1973340"/>
            <a:ext cx="1862237" cy="585738"/>
          </a:xfrm>
          <a:prstGeom prst="rect">
            <a:avLst/>
          </a:prstGeom>
        </p:spPr>
        <p:txBody>
          <a:bodyPr lIns="0" tIns="0" rIns="0" bIns="0" rtlCol="0" anchor="t">
            <a:spAutoFit/>
          </a:bodyPr>
          <a:lstStyle/>
          <a:p>
            <a:pPr algn="ctr" defTabSz="609630">
              <a:lnSpc>
                <a:spcPts val="5027"/>
              </a:lnSpc>
            </a:pPr>
            <a:r>
              <a:rPr lang="en-US" sz="3590" u="sng">
                <a:solidFill>
                  <a:srgbClr val="7D7D7D"/>
                </a:solidFill>
                <a:latin typeface="Alegreya Bold"/>
              </a:rPr>
              <a:t>Nutrients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8" ma:contentTypeDescription="Create a new document." ma:contentTypeScope="" ma:versionID="99176ccc662e8f8fefcad4ffddde3160">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24b5dd1da6642a8cc1bce4823bb061b1"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38564-BE54-4A2F-BF8E-E2828842946C}"/>
</file>

<file path=customXml/itemProps2.xml><?xml version="1.0" encoding="utf-8"?>
<ds:datastoreItem xmlns:ds="http://schemas.openxmlformats.org/officeDocument/2006/customXml" ds:itemID="{9B640466-C341-4D59-A9F1-D5F7ED893169}"/>
</file>

<file path=docProps/app.xml><?xml version="1.0" encoding="utf-8"?>
<Properties xmlns="http://schemas.openxmlformats.org/officeDocument/2006/extended-properties" xmlns:vt="http://schemas.openxmlformats.org/officeDocument/2006/docPropsVTypes">
  <TotalTime>472</TotalTime>
  <Words>806</Words>
  <Application>Microsoft Office PowerPoint</Application>
  <PresentationFormat>Widescreen</PresentationFormat>
  <Paragraphs>114</Paragraphs>
  <Slides>15</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Alegreya Bold</vt: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5</cp:revision>
  <dcterms:created xsi:type="dcterms:W3CDTF">2023-02-02T20:39:04Z</dcterms:created>
  <dcterms:modified xsi:type="dcterms:W3CDTF">2023-02-09T16:58:51Z</dcterms:modified>
</cp:coreProperties>
</file>