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15"/>
  </p:notesMasterIdLst>
  <p:sldIdLst>
    <p:sldId id="257" r:id="rId6"/>
    <p:sldId id="258" r:id="rId7"/>
    <p:sldId id="259" r:id="rId8"/>
    <p:sldId id="274" r:id="rId9"/>
    <p:sldId id="275" r:id="rId10"/>
    <p:sldId id="266" r:id="rId11"/>
    <p:sldId id="271" r:id="rId12"/>
    <p:sldId id="277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1989" autoAdjust="0"/>
  </p:normalViewPr>
  <p:slideViewPr>
    <p:cSldViewPr snapToGrid="0">
      <p:cViewPr varScale="1">
        <p:scale>
          <a:sx n="82" d="100"/>
          <a:sy n="82" d="100"/>
        </p:scale>
        <p:origin x="17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13855-CD10-4D9E-961C-F5768B8F278E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1BCD4-0CC2-4127-8620-282E91C34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61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 everyone! My name is ___________</a:t>
            </a:r>
          </a:p>
          <a:p>
            <a:endParaRPr lang="en-US" dirty="0"/>
          </a:p>
          <a:p>
            <a:r>
              <a:rPr lang="en-US" dirty="0"/>
              <a:t>Today we are going to talk about hydration. Maybe that’s a new word for you. It means making sure your body is balancing the water that comes in with the water that goes out. A big part of staying hydrated is drinking enough water. </a:t>
            </a:r>
          </a:p>
          <a:p>
            <a:endParaRPr lang="en-US" dirty="0"/>
          </a:p>
          <a:p>
            <a:r>
              <a:rPr lang="en-US" dirty="0"/>
              <a:t>We are going to learn a lot more about that in a little while. But let’s review a few other things first.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FC52AE-8E98-4EDE-947A-BE05E1FEBF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628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our schedule for the day. First, we are going to review what we learned in our last class about Dairy foods and drinks.</a:t>
            </a:r>
          </a:p>
          <a:p>
            <a:r>
              <a:rPr lang="en-US" dirty="0"/>
              <a:t>Then, we will learn about hydration.</a:t>
            </a:r>
          </a:p>
          <a:p>
            <a:r>
              <a:rPr lang="en-US" dirty="0"/>
              <a:t>Then, we will watch a video all about hydration and why it is important to get make sure your bodies stay hydrated.</a:t>
            </a:r>
          </a:p>
          <a:p>
            <a:r>
              <a:rPr lang="en-US" dirty="0"/>
              <a:t>Finally, we will do a fun cooking activity in where we will make a hydrating beverage.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FC52AE-8E98-4EDE-947A-BE05E1FEBF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485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we begin, let’s go over our rules, which are the same as last time. But it always helps to remind ourselves about these important rules.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FC52AE-8E98-4EDE-947A-BE05E1FEBF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790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FC52AE-8E98-4EDE-947A-BE05E1FEBF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436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you have an allergy to dairy, or don’t eat &amp; drink dairy for some other reason. That is OK!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FC52AE-8E98-4EDE-947A-BE05E1FEBF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92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we are going to learn all about hydration, and the important role that balancing water in our bodies plays in keeping us healthy and strong. Let’s watch and learn!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FC52AE-8E98-4EDE-947A-BE05E1FEBF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750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5E481E-7E0D-4DB5-859E-277040164C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712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5E481E-7E0D-4DB5-859E-277040164C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053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Apply hand sanitizer to all students’ OR have them wash hands if that is a feasible option.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5E481E-7E0D-4DB5-859E-277040164C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258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0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5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76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C3993-D672-0014-58B2-5224AE834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83459-60B4-BAF6-5213-1DBF20035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E783B-8B7E-6E6B-5F27-96355FE3E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1A7F-AAFC-465F-8B56-7A958269D9B7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FB4E1-E16D-D9E9-6FB0-625C339D9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6EC91-42EF-26AD-724A-88D15A73E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C4A-5CE7-439B-A55A-92BAF57C3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70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FB6A2-7070-513F-B715-2BE2FC8FD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04B9E-6BCA-A59A-7602-0BB0CA7B8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5ED06-54AF-4C72-65BA-6E0A321BC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1A7F-AAFC-465F-8B56-7A958269D9B7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6393A-03EE-E767-F09D-F5F152CFE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32597-C0D1-9F73-8C2C-FD7219619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C4A-5CE7-439B-A55A-92BAF57C3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74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3FDCD-9FF4-74A7-7AF1-1024015E9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96EB37-FC18-5BD1-13CA-BD42FA960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AC1A7-3185-DA9D-B4FB-4A8B0823B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1A7F-AAFC-465F-8B56-7A958269D9B7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86B0B-3010-763D-FAD9-CB628F001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A976D-E087-36FA-EC1A-96EF7BDCE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C4A-5CE7-439B-A55A-92BAF57C3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35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BD339-38C2-AA6C-EE3A-6BA0045E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B1A68-E942-CAED-129E-2000F1600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F22860-1276-E004-2A65-CE197DC6B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46D719-57D7-A5E7-64CC-7BD94DC23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1A7F-AAFC-465F-8B56-7A958269D9B7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65393-0EE8-652B-72B9-84670BCF3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231F38-A0F4-7AAD-07A3-05FAC7FCE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C4A-5CE7-439B-A55A-92BAF57C3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75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2EF27-A86E-EE01-A37C-CA7BDEF1C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4682B0-A98A-001A-E9D3-E2DD91B89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96D32E-3361-5880-3137-4EF4EE94E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115B43-0F5A-B8BA-E9DC-2C53A74434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206515-15AC-0A67-A95F-3AAC0144E0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57E464-CFF1-1CE2-B406-3D534439A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1A7F-AAFC-465F-8B56-7A958269D9B7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A5DF1A-9421-7D80-FACC-F83BE768B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28AA51-CD51-167A-9EE3-DD51A8CDE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C4A-5CE7-439B-A55A-92BAF57C3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33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09598-4608-95C2-37E9-1F23A6651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CAD35D-02E2-D084-04FF-FB3C80B6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1A7F-AAFC-465F-8B56-7A958269D9B7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76099D-179C-5F36-6F87-6CCC1F80F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A2D0DB-28B7-FD34-8973-1D059C07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C4A-5CE7-439B-A55A-92BAF57C3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01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03EC22-EE0D-2EF1-2997-2B54C1E9C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1A7F-AAFC-465F-8B56-7A958269D9B7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3DB35-DE51-0446-D2E4-94C320625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0B850-CBBE-278F-5269-60AE7A00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C4A-5CE7-439B-A55A-92BAF57C3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67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FE64B-640F-4439-A184-934067483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36F19-3669-7670-E0BD-A6B8FBCC5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51ADDD-B6CE-818E-7897-72342FEE3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926FC-13C8-0BDB-8654-ED977B1FE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1A7F-AAFC-465F-8B56-7A958269D9B7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1B9A4-10FD-FC6D-1363-ABBA91588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E43D1-8DDB-DB18-754A-61F6C0F8A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C4A-5CE7-439B-A55A-92BAF57C3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41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00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9F9AA-4670-D285-1FA3-AEFE2242C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B64CF3-8830-EDFA-2005-CD1D4CDDF6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D89AB2-270D-F93A-7F57-BADD1E276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33044-B3F2-1BBF-3084-51F8166E2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1A7F-AAFC-465F-8B56-7A958269D9B7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D93781-7D26-3207-32B5-BA87EC0A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10D2FB-033A-3515-B0CA-4DA38A74D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C4A-5CE7-439B-A55A-92BAF57C3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31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B9252-72B2-F586-C3A0-0CF40DAB0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7F57D6-EA2A-3A33-D9E0-399A5CE81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C9BDE-8313-C353-B163-B36F499CC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1A7F-AAFC-465F-8B56-7A958269D9B7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AF72-FA84-A1C4-F06E-2C56675CC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E2824-2C87-C64A-79EE-FC8E8407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C4A-5CE7-439B-A55A-92BAF57C3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50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5B65FF-6F23-B842-D837-D9A2517E4F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51425D-5958-C102-9F40-7101D5FBD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90EAA-3EA7-CCC2-724A-4057F061F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1A7F-AAFC-465F-8B56-7A958269D9B7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84B68-B184-3EA4-2DB0-E94BE649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4EC1C-9E53-C971-238D-F08759515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C4A-5CE7-439B-A55A-92BAF57C3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1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12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26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73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47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69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64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70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3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D407E6-06B3-B9F8-D6E7-89F9CAD12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979ED-ACEE-978D-C4D5-BC58AB509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59B5F-F029-3FA5-441A-D88E1C101D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21A7F-AAFC-465F-8B56-7A958269D9B7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DEBA9-1984-1FA9-D29D-A3EEC1F97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23C9C-CF56-01E5-6B31-6B30D3520B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F1C4A-5CE7-439B-A55A-92BAF57C3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0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3m1UtfLnPFM?list=PLKx8NLAujm_nOh_1WUxkniLmi0Zm6d60q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00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5492" y="685800"/>
            <a:ext cx="7898971" cy="90701"/>
          </a:xfrm>
          <a:prstGeom prst="rect">
            <a:avLst/>
          </a:prstGeom>
          <a:solidFill>
            <a:srgbClr val="38B6FF"/>
          </a:solidFill>
        </p:spPr>
      </p:sp>
      <p:sp>
        <p:nvSpPr>
          <p:cNvPr id="3" name="AutoShape 3"/>
          <p:cNvSpPr/>
          <p:nvPr/>
        </p:nvSpPr>
        <p:spPr>
          <a:xfrm>
            <a:off x="11426810" y="902173"/>
            <a:ext cx="93574" cy="6004119"/>
          </a:xfrm>
          <a:prstGeom prst="rect">
            <a:avLst/>
          </a:prstGeom>
          <a:solidFill>
            <a:srgbClr val="38B6FF"/>
          </a:solidFill>
        </p:spPr>
      </p:sp>
      <p:sp>
        <p:nvSpPr>
          <p:cNvPr id="4" name="AutoShape 4"/>
          <p:cNvSpPr/>
          <p:nvPr/>
        </p:nvSpPr>
        <p:spPr>
          <a:xfrm>
            <a:off x="7449196" y="-152661"/>
            <a:ext cx="4895466" cy="1227525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5" name="AutoShape 5"/>
          <p:cNvSpPr/>
          <p:nvPr/>
        </p:nvSpPr>
        <p:spPr>
          <a:xfrm>
            <a:off x="0" y="5630475"/>
            <a:ext cx="4895466" cy="1227525"/>
          </a:xfrm>
          <a:prstGeom prst="rect">
            <a:avLst/>
          </a:prstGeom>
          <a:solidFill>
            <a:srgbClr val="FDFDFD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33175" y="5837489"/>
            <a:ext cx="1936897" cy="81349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033470" y="288167"/>
            <a:ext cx="1435639" cy="56348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039733" y="288167"/>
            <a:ext cx="1734291" cy="4970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7002545" y="2194305"/>
            <a:ext cx="4436352" cy="341044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7203803" y="2341680"/>
            <a:ext cx="4065177" cy="312510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955912" y="2240544"/>
            <a:ext cx="2560957" cy="309014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87659" y="5884281"/>
            <a:ext cx="2157044" cy="719913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537968" y="2104164"/>
            <a:ext cx="4895466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6960"/>
              </a:lnSpc>
            </a:pPr>
            <a:r>
              <a:rPr lang="en-US" sz="6000" spc="-59" dirty="0">
                <a:solidFill>
                  <a:srgbClr val="FDFDFD"/>
                </a:solidFill>
                <a:latin typeface="League Spartan Italics"/>
              </a:rPr>
              <a:t>Lesson 6: </a:t>
            </a:r>
          </a:p>
          <a:p>
            <a:pPr defTabSz="609630">
              <a:lnSpc>
                <a:spcPts val="6960"/>
              </a:lnSpc>
            </a:pPr>
            <a:r>
              <a:rPr lang="en-US" sz="6000" spc="-59" dirty="0">
                <a:solidFill>
                  <a:srgbClr val="FDFDFD"/>
                </a:solidFill>
                <a:latin typeface="League Spartan Italics"/>
              </a:rPr>
              <a:t>Hydration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8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084116" y="-152661"/>
            <a:ext cx="2260546" cy="2165633"/>
          </a:xfrm>
          <a:prstGeom prst="rect">
            <a:avLst/>
          </a:prstGeom>
          <a:solidFill>
            <a:srgbClr val="FDFDFD"/>
          </a:solidFill>
        </p:spPr>
      </p:sp>
      <p:grpSp>
        <p:nvGrpSpPr>
          <p:cNvPr id="3" name="Group 3"/>
          <p:cNvGrpSpPr/>
          <p:nvPr/>
        </p:nvGrpSpPr>
        <p:grpSpPr>
          <a:xfrm>
            <a:off x="715112" y="4914038"/>
            <a:ext cx="1258162" cy="1258162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310088" y="4788119"/>
            <a:ext cx="879730" cy="879730"/>
            <a:chOff x="-2540" y="-2540"/>
            <a:chExt cx="6355080" cy="6355080"/>
          </a:xfrm>
        </p:grpSpPr>
        <p:sp>
          <p:nvSpPr>
            <p:cNvPr id="6" name="Freeform 6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9AC33F"/>
            </a:solidFill>
          </p:spPr>
        </p:sp>
      </p:grpSp>
      <p:sp>
        <p:nvSpPr>
          <p:cNvPr id="7" name="AutoShape 7"/>
          <p:cNvSpPr/>
          <p:nvPr/>
        </p:nvSpPr>
        <p:spPr>
          <a:xfrm>
            <a:off x="11728134" y="-2382389"/>
            <a:ext cx="79390" cy="5486400"/>
          </a:xfrm>
          <a:prstGeom prst="rect">
            <a:avLst/>
          </a:prstGeom>
          <a:solidFill>
            <a:srgbClr val="9AC33F"/>
          </a:solidFill>
        </p:spPr>
      </p:sp>
      <p:sp>
        <p:nvSpPr>
          <p:cNvPr id="8" name="AutoShape 8"/>
          <p:cNvSpPr/>
          <p:nvPr/>
        </p:nvSpPr>
        <p:spPr>
          <a:xfrm>
            <a:off x="-1574785" y="2674333"/>
            <a:ext cx="7323680" cy="91148"/>
          </a:xfrm>
          <a:prstGeom prst="rect">
            <a:avLst/>
          </a:prstGeom>
          <a:solidFill>
            <a:srgbClr val="6198CE"/>
          </a:solidFill>
        </p:spPr>
      </p:sp>
      <p:sp>
        <p:nvSpPr>
          <p:cNvPr id="9" name="AutoShape 9"/>
          <p:cNvSpPr/>
          <p:nvPr/>
        </p:nvSpPr>
        <p:spPr>
          <a:xfrm>
            <a:off x="-140918" y="-117432"/>
            <a:ext cx="682165" cy="793559"/>
          </a:xfrm>
          <a:prstGeom prst="rect">
            <a:avLst/>
          </a:prstGeom>
          <a:solidFill>
            <a:srgbClr val="FDFDFD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311804" y="360811"/>
            <a:ext cx="1194396" cy="144120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117430" y="3261433"/>
            <a:ext cx="7061870" cy="2603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6786" lvl="1" indent="-288392" defTabSz="609630">
              <a:lnSpc>
                <a:spcPts val="4007"/>
              </a:lnSpc>
              <a:buFont typeface="Arial"/>
              <a:buChar char="•"/>
            </a:pPr>
            <a:r>
              <a:rPr lang="en-US" sz="2671" spc="22" dirty="0">
                <a:solidFill>
                  <a:srgbClr val="004A89"/>
                </a:solidFill>
                <a:latin typeface="Glacial Indifference Bold"/>
              </a:rPr>
              <a:t>Review of Dairy Foods &amp; Drinks</a:t>
            </a:r>
          </a:p>
          <a:p>
            <a:pPr marL="576786" lvl="1" indent="-288392" defTabSz="609630">
              <a:lnSpc>
                <a:spcPts val="4007"/>
              </a:lnSpc>
              <a:buFont typeface="Arial"/>
              <a:buChar char="•"/>
            </a:pPr>
            <a:r>
              <a:rPr lang="en-US" sz="2671" spc="27" dirty="0">
                <a:solidFill>
                  <a:srgbClr val="004A89"/>
                </a:solidFill>
                <a:latin typeface="Glacial Indifference Bold"/>
              </a:rPr>
              <a:t>Intro to Hydration</a:t>
            </a:r>
          </a:p>
          <a:p>
            <a:pPr marL="576786" lvl="1" indent="-288392" defTabSz="609630">
              <a:lnSpc>
                <a:spcPts val="4007"/>
              </a:lnSpc>
              <a:buFont typeface="Arial"/>
              <a:buChar char="•"/>
            </a:pPr>
            <a:r>
              <a:rPr lang="en-US" sz="2671" spc="27" dirty="0">
                <a:solidFill>
                  <a:srgbClr val="004A89"/>
                </a:solidFill>
                <a:latin typeface="Glacial Indifference Bold"/>
              </a:rPr>
              <a:t>Video Lesson</a:t>
            </a:r>
          </a:p>
          <a:p>
            <a:pPr marL="576786" lvl="1" indent="-288392" defTabSz="609630">
              <a:lnSpc>
                <a:spcPts val="4007"/>
              </a:lnSpc>
              <a:buFont typeface="Arial"/>
              <a:buChar char="•"/>
            </a:pPr>
            <a:r>
              <a:rPr lang="en-US" sz="2671" spc="27" dirty="0">
                <a:solidFill>
                  <a:srgbClr val="004A89"/>
                </a:solidFill>
                <a:latin typeface="Glacial Indifference Bold"/>
              </a:rPr>
              <a:t>Cooking Activity: Hydration Drink!</a:t>
            </a:r>
          </a:p>
          <a:p>
            <a:pPr algn="r" defTabSz="609630">
              <a:lnSpc>
                <a:spcPts val="4807"/>
              </a:lnSpc>
            </a:pPr>
            <a:endParaRPr lang="en-US" sz="2671" spc="27" dirty="0">
              <a:solidFill>
                <a:srgbClr val="004A89"/>
              </a:solidFill>
              <a:latin typeface="Glacial Indifference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15112" y="881263"/>
            <a:ext cx="4901304" cy="1740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7000"/>
              </a:lnSpc>
            </a:pPr>
            <a:r>
              <a:rPr lang="en-US" sz="5000" spc="550" dirty="0">
                <a:solidFill>
                  <a:srgbClr val="CC0535"/>
                </a:solidFill>
                <a:latin typeface="League Spartan Italics"/>
              </a:rPr>
              <a:t>TODAY'S</a:t>
            </a:r>
          </a:p>
          <a:p>
            <a:pPr defTabSz="609630">
              <a:lnSpc>
                <a:spcPts val="7000"/>
              </a:lnSpc>
            </a:pPr>
            <a:r>
              <a:rPr lang="en-US" sz="5000" spc="550" dirty="0">
                <a:solidFill>
                  <a:srgbClr val="CC0535"/>
                </a:solidFill>
                <a:latin typeface="League Spartan Italics"/>
              </a:rPr>
              <a:t>SCHEDULE </a:t>
            </a:r>
          </a:p>
        </p:txBody>
      </p:sp>
      <p:pic>
        <p:nvPicPr>
          <p:cNvPr id="14" name="Picture 13" descr="Glass of water with bubbles">
            <a:extLst>
              <a:ext uri="{FF2B5EF4-FFF2-40B4-BE49-F238E27FC236}">
                <a16:creationId xmlns:a16="http://schemas.microsoft.com/office/drawing/2014/main" id="{D8A468EA-B4DA-04B2-DBD0-1E7790FADA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" y="3225148"/>
            <a:ext cx="2438400" cy="3657600"/>
          </a:xfrm>
          <a:prstGeom prst="rect">
            <a:avLst/>
          </a:prstGeom>
        </p:spPr>
      </p:pic>
      <p:pic>
        <p:nvPicPr>
          <p:cNvPr id="20" name="Picture 19" descr="Woman hydrating">
            <a:extLst>
              <a:ext uri="{FF2B5EF4-FFF2-40B4-BE49-F238E27FC236}">
                <a16:creationId xmlns:a16="http://schemas.microsoft.com/office/drawing/2014/main" id="{DBA04416-0F76-420D-3E64-054682CE7A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3"/>
          <a:stretch/>
        </p:blipFill>
        <p:spPr>
          <a:xfrm>
            <a:off x="2237806" y="3743022"/>
            <a:ext cx="2879624" cy="25136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1562886"/>
            <a:ext cx="79390" cy="5486400"/>
          </a:xfrm>
          <a:prstGeom prst="rect">
            <a:avLst/>
          </a:prstGeom>
          <a:solidFill>
            <a:srgbClr val="9AC33F"/>
          </a:solidFill>
        </p:spPr>
      </p:sp>
      <p:sp>
        <p:nvSpPr>
          <p:cNvPr id="3" name="AutoShape 3"/>
          <p:cNvSpPr/>
          <p:nvPr/>
        </p:nvSpPr>
        <p:spPr>
          <a:xfrm>
            <a:off x="11476888" y="-117432"/>
            <a:ext cx="879517" cy="1276519"/>
          </a:xfrm>
          <a:prstGeom prst="rect">
            <a:avLst/>
          </a:prstGeom>
          <a:solidFill>
            <a:srgbClr val="C90027"/>
          </a:solidFill>
        </p:spPr>
      </p:sp>
      <p:sp>
        <p:nvSpPr>
          <p:cNvPr id="4" name="AutoShape 4"/>
          <p:cNvSpPr/>
          <p:nvPr/>
        </p:nvSpPr>
        <p:spPr>
          <a:xfrm>
            <a:off x="5138421" y="685800"/>
            <a:ext cx="7246503" cy="83609"/>
          </a:xfrm>
          <a:prstGeom prst="rect">
            <a:avLst/>
          </a:prstGeom>
          <a:solidFill>
            <a:srgbClr val="9AC33F"/>
          </a:solidFill>
        </p:spPr>
      </p:sp>
      <p:grpSp>
        <p:nvGrpSpPr>
          <p:cNvPr id="5" name="Group 5"/>
          <p:cNvGrpSpPr/>
          <p:nvPr/>
        </p:nvGrpSpPr>
        <p:grpSpPr>
          <a:xfrm>
            <a:off x="184779" y="193246"/>
            <a:ext cx="1677672" cy="1602703"/>
            <a:chOff x="0" y="0"/>
            <a:chExt cx="3355344" cy="3205407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3355344" cy="3205407"/>
            </a:xfrm>
            <a:prstGeom prst="rect">
              <a:avLst/>
            </a:prstGeom>
            <a:solidFill>
              <a:srgbClr val="FDFDFD"/>
            </a:solidFill>
          </p:spPr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57876" y="169399"/>
              <a:ext cx="2388793" cy="2882404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862450" y="843213"/>
            <a:ext cx="9871640" cy="1355409"/>
            <a:chOff x="0" y="-104775"/>
            <a:chExt cx="19743280" cy="2710818"/>
          </a:xfrm>
        </p:grpSpPr>
        <p:sp>
          <p:nvSpPr>
            <p:cNvPr id="9" name="TextBox 9"/>
            <p:cNvSpPr txBox="1"/>
            <p:nvPr/>
          </p:nvSpPr>
          <p:spPr>
            <a:xfrm>
              <a:off x="0" y="-104775"/>
              <a:ext cx="19743280" cy="13243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5507"/>
                </a:lnSpc>
              </a:pPr>
              <a:r>
                <a:rPr lang="en-US" sz="3934" spc="433">
                  <a:solidFill>
                    <a:srgbClr val="C90027"/>
                  </a:solidFill>
                  <a:latin typeface="League Spartan Italics"/>
                </a:rPr>
                <a:t>Class Rules 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851477"/>
              <a:ext cx="19743280" cy="754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defTabSz="609630">
                <a:lnSpc>
                  <a:spcPts val="3454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862450" y="1776315"/>
            <a:ext cx="8148510" cy="4746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643" lvl="1" indent="-431822" algn="just" defTabSz="609630">
              <a:lnSpc>
                <a:spcPts val="7560"/>
              </a:lnSpc>
              <a:buFont typeface="Arial"/>
              <a:buChar char="•"/>
            </a:pPr>
            <a:r>
              <a:rPr lang="en-US" sz="4000" spc="40" dirty="0">
                <a:solidFill>
                  <a:srgbClr val="004A89"/>
                </a:solidFill>
                <a:latin typeface="Glacial Indifference"/>
              </a:rPr>
              <a:t>Listening Ears</a:t>
            </a:r>
          </a:p>
          <a:p>
            <a:pPr marL="863643" lvl="1" indent="-431822" algn="just" defTabSz="609630">
              <a:lnSpc>
                <a:spcPts val="7560"/>
              </a:lnSpc>
              <a:buFont typeface="Arial"/>
              <a:buChar char="•"/>
            </a:pPr>
            <a:r>
              <a:rPr lang="en-US" sz="4000" spc="40" dirty="0">
                <a:solidFill>
                  <a:srgbClr val="004A89"/>
                </a:solidFill>
                <a:latin typeface="Glacial Indifference"/>
              </a:rPr>
              <a:t>Quiet Mouths</a:t>
            </a:r>
          </a:p>
          <a:p>
            <a:pPr marL="863643" lvl="1" indent="-431822" algn="just" defTabSz="609630">
              <a:lnSpc>
                <a:spcPts val="7560"/>
              </a:lnSpc>
              <a:buFont typeface="Arial"/>
              <a:buChar char="•"/>
            </a:pPr>
            <a:r>
              <a:rPr lang="en-US" sz="4000" spc="40" dirty="0">
                <a:solidFill>
                  <a:srgbClr val="004A89"/>
                </a:solidFill>
                <a:latin typeface="Glacial Indifference"/>
              </a:rPr>
              <a:t>Follow Instructions</a:t>
            </a:r>
          </a:p>
          <a:p>
            <a:pPr marL="863643" lvl="1" indent="-431822" algn="just" defTabSz="609630">
              <a:lnSpc>
                <a:spcPts val="7560"/>
              </a:lnSpc>
              <a:buFont typeface="Arial"/>
              <a:buChar char="•"/>
            </a:pPr>
            <a:r>
              <a:rPr lang="en-US" sz="4000" spc="40" dirty="0">
                <a:solidFill>
                  <a:srgbClr val="004A89"/>
                </a:solidFill>
                <a:latin typeface="Glacial Indifference"/>
              </a:rPr>
              <a:t>Don't Yuck My Yum !</a:t>
            </a:r>
          </a:p>
          <a:p>
            <a:pPr algn="r" defTabSz="609630">
              <a:lnSpc>
                <a:spcPts val="7560"/>
              </a:lnSpc>
            </a:pPr>
            <a:endParaRPr lang="en-US" sz="4000" spc="40" dirty="0">
              <a:solidFill>
                <a:srgbClr val="004A89"/>
              </a:solidFill>
              <a:latin typeface="Glacial Indifferen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1562886"/>
            <a:ext cx="79390" cy="5486400"/>
          </a:xfrm>
          <a:prstGeom prst="rect">
            <a:avLst/>
          </a:prstGeom>
          <a:solidFill>
            <a:srgbClr val="9AC33F"/>
          </a:solidFill>
        </p:spPr>
      </p:sp>
      <p:sp>
        <p:nvSpPr>
          <p:cNvPr id="3" name="AutoShape 3"/>
          <p:cNvSpPr/>
          <p:nvPr/>
        </p:nvSpPr>
        <p:spPr>
          <a:xfrm>
            <a:off x="11476888" y="-117432"/>
            <a:ext cx="879517" cy="1276519"/>
          </a:xfrm>
          <a:prstGeom prst="rect">
            <a:avLst/>
          </a:prstGeom>
          <a:solidFill>
            <a:srgbClr val="C90027"/>
          </a:solidFill>
        </p:spPr>
      </p:sp>
      <p:sp>
        <p:nvSpPr>
          <p:cNvPr id="4" name="AutoShape 4"/>
          <p:cNvSpPr/>
          <p:nvPr/>
        </p:nvSpPr>
        <p:spPr>
          <a:xfrm>
            <a:off x="5109902" y="279251"/>
            <a:ext cx="7246503" cy="83609"/>
          </a:xfrm>
          <a:prstGeom prst="rect">
            <a:avLst/>
          </a:prstGeom>
          <a:solidFill>
            <a:srgbClr val="9AC33F"/>
          </a:solidFill>
        </p:spPr>
      </p:sp>
      <p:grpSp>
        <p:nvGrpSpPr>
          <p:cNvPr id="5" name="Group 5"/>
          <p:cNvGrpSpPr/>
          <p:nvPr/>
        </p:nvGrpSpPr>
        <p:grpSpPr>
          <a:xfrm>
            <a:off x="184779" y="193246"/>
            <a:ext cx="1677672" cy="1602703"/>
            <a:chOff x="0" y="0"/>
            <a:chExt cx="3355344" cy="3205407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3355344" cy="3205407"/>
            </a:xfrm>
            <a:prstGeom prst="rect">
              <a:avLst/>
            </a:prstGeom>
            <a:solidFill>
              <a:srgbClr val="FDFDFD"/>
            </a:solidFill>
          </p:spPr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57876" y="169399"/>
              <a:ext cx="2388793" cy="2882404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862451" y="443382"/>
            <a:ext cx="9915832" cy="1192156"/>
            <a:chOff x="0" y="-1700870"/>
            <a:chExt cx="19831664" cy="4306913"/>
          </a:xfrm>
        </p:grpSpPr>
        <p:sp>
          <p:nvSpPr>
            <p:cNvPr id="9" name="TextBox 9"/>
            <p:cNvSpPr txBox="1"/>
            <p:nvPr/>
          </p:nvSpPr>
          <p:spPr>
            <a:xfrm>
              <a:off x="88384" y="-1700870"/>
              <a:ext cx="19743280" cy="2392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just" defTabSz="609630" rtl="0" eaLnBrk="1" fontAlgn="auto" latinLnBrk="0" hangingPunct="1">
                <a:lnSpc>
                  <a:spcPts val="550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934" b="0" i="0" u="none" strike="noStrike" kern="1200" cap="none" spc="433" normalizeH="0" baseline="0" noProof="0" dirty="0">
                  <a:ln>
                    <a:noFill/>
                  </a:ln>
                  <a:solidFill>
                    <a:srgbClr val="C90027"/>
                  </a:solidFill>
                  <a:effectLst/>
                  <a:uLnTx/>
                  <a:uFillTx/>
                  <a:latin typeface="League Spartan Italics"/>
                  <a:ea typeface="+mn-ea"/>
                  <a:cs typeface="+mn-cs"/>
                </a:rPr>
                <a:t>Let’s Review: Dairy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851477"/>
              <a:ext cx="19743280" cy="754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r" defTabSz="609630" rtl="0" eaLnBrk="1" fontAlgn="auto" latinLnBrk="0" hangingPunct="1">
                <a:lnSpc>
                  <a:spcPts val="345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94CAA38-8A13-A1CB-7604-6DB92D1BC75D}"/>
              </a:ext>
            </a:extLst>
          </p:cNvPr>
          <p:cNvSpPr txBox="1"/>
          <p:nvPr/>
        </p:nvSpPr>
        <p:spPr>
          <a:xfrm>
            <a:off x="1608114" y="1188828"/>
            <a:ext cx="6447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Who can raise their hand and tell me: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6999A7-C91E-B59A-F095-F082816803C2}"/>
              </a:ext>
            </a:extLst>
          </p:cNvPr>
          <p:cNvSpPr txBox="1"/>
          <p:nvPr/>
        </p:nvSpPr>
        <p:spPr>
          <a:xfrm>
            <a:off x="1172309" y="1956993"/>
            <a:ext cx="983506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name of the nutrient found in dairy foods that helps to keep our bones strong &amp; healthy?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Calcium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Dairy foods are foods made from ______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Milk (from cows)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Some examples of dairy foods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Milk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Yogurt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Cheese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Ice cream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Pudding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To get enough calcium to keep our bones healthy &amp; strong, we need ___ servings of dairy every day.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Three (3)</a:t>
            </a:r>
          </a:p>
        </p:txBody>
      </p:sp>
    </p:spTree>
    <p:extLst>
      <p:ext uri="{BB962C8B-B14F-4D97-AF65-F5344CB8AC3E}">
        <p14:creationId xmlns:p14="http://schemas.microsoft.com/office/powerpoint/2010/main" val="338092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1562886"/>
            <a:ext cx="79390" cy="5486400"/>
          </a:xfrm>
          <a:prstGeom prst="rect">
            <a:avLst/>
          </a:prstGeom>
          <a:solidFill>
            <a:srgbClr val="9AC33F"/>
          </a:solidFill>
        </p:spPr>
      </p:sp>
      <p:sp>
        <p:nvSpPr>
          <p:cNvPr id="3" name="AutoShape 3"/>
          <p:cNvSpPr/>
          <p:nvPr/>
        </p:nvSpPr>
        <p:spPr>
          <a:xfrm>
            <a:off x="11476888" y="-117432"/>
            <a:ext cx="879517" cy="1276519"/>
          </a:xfrm>
          <a:prstGeom prst="rect">
            <a:avLst/>
          </a:prstGeom>
          <a:solidFill>
            <a:srgbClr val="C90027"/>
          </a:solidFill>
        </p:spPr>
      </p:sp>
      <p:sp>
        <p:nvSpPr>
          <p:cNvPr id="4" name="AutoShape 4"/>
          <p:cNvSpPr/>
          <p:nvPr/>
        </p:nvSpPr>
        <p:spPr>
          <a:xfrm>
            <a:off x="5138421" y="685800"/>
            <a:ext cx="7246503" cy="83609"/>
          </a:xfrm>
          <a:prstGeom prst="rect">
            <a:avLst/>
          </a:prstGeom>
          <a:solidFill>
            <a:srgbClr val="9AC33F"/>
          </a:solidFill>
        </p:spPr>
      </p:sp>
      <p:grpSp>
        <p:nvGrpSpPr>
          <p:cNvPr id="5" name="Group 5"/>
          <p:cNvGrpSpPr/>
          <p:nvPr/>
        </p:nvGrpSpPr>
        <p:grpSpPr>
          <a:xfrm>
            <a:off x="184779" y="193246"/>
            <a:ext cx="1677672" cy="1602703"/>
            <a:chOff x="0" y="0"/>
            <a:chExt cx="3355344" cy="3205407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3355344" cy="3205407"/>
            </a:xfrm>
            <a:prstGeom prst="rect">
              <a:avLst/>
            </a:prstGeom>
            <a:solidFill>
              <a:srgbClr val="FDFDFD"/>
            </a:solidFill>
          </p:spPr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57876" y="169399"/>
              <a:ext cx="2388793" cy="2882404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862450" y="843213"/>
            <a:ext cx="9564360" cy="4959710"/>
            <a:chOff x="0" y="-104775"/>
            <a:chExt cx="19743280" cy="2710818"/>
          </a:xfrm>
        </p:grpSpPr>
        <p:sp>
          <p:nvSpPr>
            <p:cNvPr id="9" name="TextBox 9"/>
            <p:cNvSpPr txBox="1"/>
            <p:nvPr/>
          </p:nvSpPr>
          <p:spPr>
            <a:xfrm>
              <a:off x="0" y="-104775"/>
              <a:ext cx="19743280" cy="361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5507"/>
                </a:lnSpc>
              </a:pPr>
              <a:endParaRPr lang="en-US" sz="3934" spc="433" dirty="0">
                <a:solidFill>
                  <a:srgbClr val="C90027"/>
                </a:solidFill>
                <a:latin typeface="League Spartan Itali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851477"/>
              <a:ext cx="19743280" cy="754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 defTabSz="609630">
                <a:lnSpc>
                  <a:spcPts val="3454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B34B1F2-D0E7-29E6-007F-1FC0B02A14FD}"/>
              </a:ext>
            </a:extLst>
          </p:cNvPr>
          <p:cNvSpPr txBox="1"/>
          <p:nvPr/>
        </p:nvSpPr>
        <p:spPr>
          <a:xfrm>
            <a:off x="1708209" y="1562886"/>
            <a:ext cx="98728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 don’t eat dairy, you can still get enough calcium from foods that are fortified with _______ .</a:t>
            </a:r>
          </a:p>
          <a:p>
            <a:r>
              <a:rPr lang="en-US" dirty="0"/>
              <a:t>	Calcium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A few examples of foods that may be with calcium are: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Soy milk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Almond milk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Oat milk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Soy yogurt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Coconut yogurt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Orange juice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…and more!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Remember: Make sure the label of the food or drink says that it contains calcium!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33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1562886"/>
            <a:ext cx="79390" cy="5486400"/>
          </a:xfrm>
          <a:prstGeom prst="rect">
            <a:avLst/>
          </a:prstGeom>
          <a:solidFill>
            <a:srgbClr val="9AC33F"/>
          </a:solidFill>
        </p:spPr>
      </p:sp>
      <p:sp>
        <p:nvSpPr>
          <p:cNvPr id="3" name="AutoShape 3"/>
          <p:cNvSpPr/>
          <p:nvPr/>
        </p:nvSpPr>
        <p:spPr>
          <a:xfrm>
            <a:off x="11476888" y="-117432"/>
            <a:ext cx="879517" cy="1276519"/>
          </a:xfrm>
          <a:prstGeom prst="rect">
            <a:avLst/>
          </a:prstGeom>
          <a:solidFill>
            <a:srgbClr val="C90027"/>
          </a:solidFill>
        </p:spPr>
      </p:sp>
      <p:sp>
        <p:nvSpPr>
          <p:cNvPr id="4" name="AutoShape 4"/>
          <p:cNvSpPr/>
          <p:nvPr/>
        </p:nvSpPr>
        <p:spPr>
          <a:xfrm>
            <a:off x="5138421" y="685800"/>
            <a:ext cx="7246503" cy="83609"/>
          </a:xfrm>
          <a:prstGeom prst="rect">
            <a:avLst/>
          </a:prstGeom>
          <a:solidFill>
            <a:srgbClr val="9AC33F"/>
          </a:solidFill>
        </p:spPr>
      </p:sp>
      <p:grpSp>
        <p:nvGrpSpPr>
          <p:cNvPr id="5" name="Group 5"/>
          <p:cNvGrpSpPr/>
          <p:nvPr/>
        </p:nvGrpSpPr>
        <p:grpSpPr>
          <a:xfrm>
            <a:off x="184779" y="193246"/>
            <a:ext cx="1677672" cy="1602703"/>
            <a:chOff x="0" y="0"/>
            <a:chExt cx="3355344" cy="3205407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3355344" cy="3205407"/>
            </a:xfrm>
            <a:prstGeom prst="rect">
              <a:avLst/>
            </a:prstGeom>
            <a:solidFill>
              <a:srgbClr val="FDFDFD"/>
            </a:solidFill>
          </p:spPr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57876" y="169399"/>
              <a:ext cx="2388793" cy="2882404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733850" y="789259"/>
            <a:ext cx="9974842" cy="1376734"/>
            <a:chOff x="-206404" y="-147425"/>
            <a:chExt cx="19949684" cy="2753468"/>
          </a:xfrm>
        </p:grpSpPr>
        <p:sp>
          <p:nvSpPr>
            <p:cNvPr id="9" name="TextBox 9"/>
            <p:cNvSpPr txBox="1"/>
            <p:nvPr/>
          </p:nvSpPr>
          <p:spPr>
            <a:xfrm>
              <a:off x="-206404" y="-147425"/>
              <a:ext cx="19743280" cy="13243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just" defTabSz="609630" rtl="0" eaLnBrk="1" fontAlgn="auto" latinLnBrk="0" hangingPunct="1">
                <a:lnSpc>
                  <a:spcPts val="550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934" b="0" i="0" u="none" strike="noStrike" kern="1200" cap="none" spc="433" normalizeH="0" baseline="0" noProof="0" dirty="0">
                  <a:ln>
                    <a:noFill/>
                  </a:ln>
                  <a:solidFill>
                    <a:srgbClr val="C90027"/>
                  </a:solidFill>
                  <a:effectLst/>
                  <a:uLnTx/>
                  <a:uFillTx/>
                  <a:latin typeface="League Spartan Italics"/>
                  <a:ea typeface="+mn-ea"/>
                  <a:cs typeface="+mn-cs"/>
                </a:rPr>
                <a:t>OK, let’s </a:t>
              </a:r>
              <a:r>
                <a:rPr lang="en-US" sz="3934" spc="433" dirty="0">
                  <a:solidFill>
                    <a:srgbClr val="C90027"/>
                  </a:solidFill>
                  <a:latin typeface="League Spartan Italics"/>
                </a:rPr>
                <a:t>learn about Hydration!</a:t>
              </a:r>
              <a:r>
                <a:rPr kumimoji="0" lang="en-US" sz="3934" b="0" i="0" u="none" strike="noStrike" kern="1200" cap="none" spc="433" normalizeH="0" baseline="0" noProof="0" dirty="0">
                  <a:ln>
                    <a:noFill/>
                  </a:ln>
                  <a:solidFill>
                    <a:srgbClr val="C90027"/>
                  </a:solidFill>
                  <a:effectLst/>
                  <a:uLnTx/>
                  <a:uFillTx/>
                  <a:latin typeface="League Spartan Italics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851477"/>
              <a:ext cx="19743280" cy="754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r" defTabSz="609630" rtl="0" eaLnBrk="1" fontAlgn="auto" latinLnBrk="0" hangingPunct="1">
                <a:lnSpc>
                  <a:spcPts val="345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2" name="Online Media 11" title="Hydration">
            <a:hlinkClick r:id="" action="ppaction://media"/>
            <a:extLst>
              <a:ext uri="{FF2B5EF4-FFF2-40B4-BE49-F238E27FC236}">
                <a16:creationId xmlns:a16="http://schemas.microsoft.com/office/drawing/2014/main" id="{D652EFBE-8F9E-0C40-1F6B-D338CEE30C1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134534" y="1719147"/>
            <a:ext cx="8323425" cy="470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9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1562886"/>
            <a:ext cx="79390" cy="5486400"/>
          </a:xfrm>
          <a:prstGeom prst="rect">
            <a:avLst/>
          </a:prstGeom>
          <a:solidFill>
            <a:srgbClr val="9AC33F"/>
          </a:solidFill>
        </p:spPr>
      </p:sp>
      <p:sp>
        <p:nvSpPr>
          <p:cNvPr id="3" name="AutoShape 3"/>
          <p:cNvSpPr/>
          <p:nvPr/>
        </p:nvSpPr>
        <p:spPr>
          <a:xfrm>
            <a:off x="11476888" y="-117432"/>
            <a:ext cx="879517" cy="1276519"/>
          </a:xfrm>
          <a:prstGeom prst="rect">
            <a:avLst/>
          </a:prstGeom>
          <a:solidFill>
            <a:srgbClr val="C90027"/>
          </a:solidFill>
        </p:spPr>
      </p:sp>
      <p:sp>
        <p:nvSpPr>
          <p:cNvPr id="4" name="AutoShape 4"/>
          <p:cNvSpPr/>
          <p:nvPr/>
        </p:nvSpPr>
        <p:spPr>
          <a:xfrm>
            <a:off x="5138421" y="685800"/>
            <a:ext cx="7246503" cy="83609"/>
          </a:xfrm>
          <a:prstGeom prst="rect">
            <a:avLst/>
          </a:prstGeom>
          <a:solidFill>
            <a:srgbClr val="9AC33F"/>
          </a:solidFill>
        </p:spPr>
      </p:sp>
      <p:grpSp>
        <p:nvGrpSpPr>
          <p:cNvPr id="5" name="Group 5"/>
          <p:cNvGrpSpPr/>
          <p:nvPr/>
        </p:nvGrpSpPr>
        <p:grpSpPr>
          <a:xfrm>
            <a:off x="184779" y="193246"/>
            <a:ext cx="1677672" cy="1602703"/>
            <a:chOff x="0" y="0"/>
            <a:chExt cx="3355344" cy="3205407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3355344" cy="3205407"/>
            </a:xfrm>
            <a:prstGeom prst="rect">
              <a:avLst/>
            </a:prstGeom>
            <a:solidFill>
              <a:srgbClr val="FDFDFD"/>
            </a:solidFill>
          </p:spPr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57876" y="169399"/>
              <a:ext cx="2388793" cy="2882404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862450" y="843213"/>
            <a:ext cx="9871640" cy="1355409"/>
            <a:chOff x="0" y="-104775"/>
            <a:chExt cx="19743280" cy="2710818"/>
          </a:xfrm>
        </p:grpSpPr>
        <p:sp>
          <p:nvSpPr>
            <p:cNvPr id="9" name="TextBox 9"/>
            <p:cNvSpPr txBox="1"/>
            <p:nvPr/>
          </p:nvSpPr>
          <p:spPr>
            <a:xfrm>
              <a:off x="0" y="-104775"/>
              <a:ext cx="19743280" cy="1324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ts val="550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93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League Spartan Italics"/>
                  <a:ea typeface="+mn-ea"/>
                  <a:cs typeface="+mn-cs"/>
                </a:rPr>
                <a:t>OK, now let’s review</a:t>
              </a:r>
              <a:endParaRPr kumimoji="0" lang="en-US" sz="3930" b="0" i="0" u="none" strike="noStrike" kern="1200" cap="none" spc="433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eague Spartan Italics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851477"/>
              <a:ext cx="19743280" cy="754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345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423C72B-E6A1-1E0C-4AFF-5F46E9097ADE}"/>
              </a:ext>
            </a:extLst>
          </p:cNvPr>
          <p:cNvSpPr txBox="1"/>
          <p:nvPr/>
        </p:nvSpPr>
        <p:spPr>
          <a:xfrm>
            <a:off x="1266211" y="1595309"/>
            <a:ext cx="6447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Who can raise their hand and tell me: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F7A381-E76C-2233-F8B9-00934C6DBB0C}"/>
              </a:ext>
            </a:extLst>
          </p:cNvPr>
          <p:cNvSpPr txBox="1"/>
          <p:nvPr/>
        </p:nvSpPr>
        <p:spPr>
          <a:xfrm>
            <a:off x="1862450" y="2270139"/>
            <a:ext cx="9630329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C00000"/>
                </a:solidFill>
              </a:rPr>
              <a:t>How much (what percent) of our bodies is made up of water?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C00000"/>
                </a:solidFill>
              </a:rPr>
              <a:t>70%</a:t>
            </a:r>
            <a:br>
              <a:rPr lang="en-US" sz="2200" dirty="0"/>
            </a:b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</a:rPr>
              <a:t>Some important jobs that water does in our bodies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</a:rPr>
              <a:t>Bringing nutrients from our food to all the parts of our bodies that use them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</a:rPr>
              <a:t>Keeping our joints moving well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</a:rPr>
              <a:t>Keeping our body temperature from getting too hot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</a:rPr>
              <a:t>Helping flush out waste from our bodies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</a:rPr>
              <a:t>Our bodies lose water when we: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</a:rPr>
              <a:t>Go to the bathroom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</a:rPr>
              <a:t>Sweat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</a:rPr>
              <a:t>Breathe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48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1562886"/>
            <a:ext cx="79390" cy="5486400"/>
          </a:xfrm>
          <a:prstGeom prst="rect">
            <a:avLst/>
          </a:prstGeom>
          <a:solidFill>
            <a:srgbClr val="9AC33F"/>
          </a:solidFill>
        </p:spPr>
      </p:sp>
      <p:sp>
        <p:nvSpPr>
          <p:cNvPr id="3" name="AutoShape 3"/>
          <p:cNvSpPr/>
          <p:nvPr/>
        </p:nvSpPr>
        <p:spPr>
          <a:xfrm>
            <a:off x="11476888" y="-117432"/>
            <a:ext cx="879517" cy="1276519"/>
          </a:xfrm>
          <a:prstGeom prst="rect">
            <a:avLst/>
          </a:prstGeom>
          <a:solidFill>
            <a:srgbClr val="C90027"/>
          </a:solidFill>
        </p:spPr>
      </p:sp>
      <p:sp>
        <p:nvSpPr>
          <p:cNvPr id="4" name="AutoShape 4"/>
          <p:cNvSpPr/>
          <p:nvPr/>
        </p:nvSpPr>
        <p:spPr>
          <a:xfrm>
            <a:off x="5138421" y="685800"/>
            <a:ext cx="7246503" cy="83609"/>
          </a:xfrm>
          <a:prstGeom prst="rect">
            <a:avLst/>
          </a:prstGeom>
          <a:solidFill>
            <a:srgbClr val="9AC33F"/>
          </a:solidFill>
        </p:spPr>
      </p:sp>
      <p:grpSp>
        <p:nvGrpSpPr>
          <p:cNvPr id="5" name="Group 5"/>
          <p:cNvGrpSpPr/>
          <p:nvPr/>
        </p:nvGrpSpPr>
        <p:grpSpPr>
          <a:xfrm>
            <a:off x="184779" y="193246"/>
            <a:ext cx="1677672" cy="1602703"/>
            <a:chOff x="0" y="0"/>
            <a:chExt cx="3355344" cy="3205407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3355344" cy="3205407"/>
            </a:xfrm>
            <a:prstGeom prst="rect">
              <a:avLst/>
            </a:prstGeom>
            <a:solidFill>
              <a:srgbClr val="FDFDFD"/>
            </a:solidFill>
          </p:spPr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57876" y="169399"/>
              <a:ext cx="2388793" cy="2882404"/>
            </a:xfrm>
            <a:prstGeom prst="rect">
              <a:avLst/>
            </a:prstGeom>
          </p:spPr>
        </p:pic>
      </p:grpSp>
      <p:sp>
        <p:nvSpPr>
          <p:cNvPr id="10" name="TextBox 10"/>
          <p:cNvSpPr txBox="1"/>
          <p:nvPr/>
        </p:nvSpPr>
        <p:spPr>
          <a:xfrm>
            <a:off x="1862450" y="1821339"/>
            <a:ext cx="9871640" cy="377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45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23C72B-E6A1-1E0C-4AFF-5F46E9097ADE}"/>
              </a:ext>
            </a:extLst>
          </p:cNvPr>
          <p:cNvSpPr txBox="1"/>
          <p:nvPr/>
        </p:nvSpPr>
        <p:spPr>
          <a:xfrm>
            <a:off x="1608114" y="1387250"/>
            <a:ext cx="6447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Who can raise their hand and tell me: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F7A381-E76C-2233-F8B9-00934C6DBB0C}"/>
              </a:ext>
            </a:extLst>
          </p:cNvPr>
          <p:cNvSpPr txBox="1"/>
          <p:nvPr/>
        </p:nvSpPr>
        <p:spPr>
          <a:xfrm>
            <a:off x="2242028" y="2230754"/>
            <a:ext cx="770794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C00000"/>
                </a:solidFill>
              </a:rPr>
              <a:t>Kids your age need to drink about __ glasses of water every day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C00000"/>
                </a:solidFill>
              </a:rPr>
              <a:t>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</a:rPr>
              <a:t>Some examples of foods that contain a lot of water is: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</a:rPr>
              <a:t>Watermelon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</a:rPr>
              <a:t>Cucumbers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</a:rPr>
              <a:t>Oranges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</a:rPr>
              <a:t>One way to check whether you are well-hydrated is to check the color of your: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/>
                </a:solidFill>
              </a:rPr>
              <a:t>Pee!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07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1562886"/>
            <a:ext cx="79390" cy="5486400"/>
          </a:xfrm>
          <a:prstGeom prst="rect">
            <a:avLst/>
          </a:prstGeom>
          <a:solidFill>
            <a:srgbClr val="9AC33F"/>
          </a:solidFill>
        </p:spPr>
      </p:sp>
      <p:sp>
        <p:nvSpPr>
          <p:cNvPr id="3" name="AutoShape 3"/>
          <p:cNvSpPr/>
          <p:nvPr/>
        </p:nvSpPr>
        <p:spPr>
          <a:xfrm>
            <a:off x="11476888" y="-117432"/>
            <a:ext cx="879517" cy="1276519"/>
          </a:xfrm>
          <a:prstGeom prst="rect">
            <a:avLst/>
          </a:prstGeom>
          <a:solidFill>
            <a:srgbClr val="C90027"/>
          </a:solidFill>
        </p:spPr>
      </p:sp>
      <p:sp>
        <p:nvSpPr>
          <p:cNvPr id="4" name="AutoShape 4"/>
          <p:cNvSpPr/>
          <p:nvPr/>
        </p:nvSpPr>
        <p:spPr>
          <a:xfrm>
            <a:off x="5138421" y="685800"/>
            <a:ext cx="7246503" cy="83609"/>
          </a:xfrm>
          <a:prstGeom prst="rect">
            <a:avLst/>
          </a:prstGeom>
          <a:solidFill>
            <a:srgbClr val="9AC33F"/>
          </a:solidFill>
        </p:spPr>
      </p:sp>
      <p:grpSp>
        <p:nvGrpSpPr>
          <p:cNvPr id="5" name="Group 5"/>
          <p:cNvGrpSpPr/>
          <p:nvPr/>
        </p:nvGrpSpPr>
        <p:grpSpPr>
          <a:xfrm>
            <a:off x="184779" y="193246"/>
            <a:ext cx="1677672" cy="1602703"/>
            <a:chOff x="0" y="0"/>
            <a:chExt cx="3355344" cy="3205407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3355344" cy="3205407"/>
            </a:xfrm>
            <a:prstGeom prst="rect">
              <a:avLst/>
            </a:prstGeom>
            <a:solidFill>
              <a:srgbClr val="FDFDFD"/>
            </a:solidFill>
          </p:spPr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57876" y="169399"/>
              <a:ext cx="2388793" cy="2882404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862450" y="843213"/>
            <a:ext cx="9871640" cy="1355409"/>
            <a:chOff x="0" y="-104775"/>
            <a:chExt cx="19743280" cy="2710818"/>
          </a:xfrm>
        </p:grpSpPr>
        <p:sp>
          <p:nvSpPr>
            <p:cNvPr id="9" name="TextBox 9"/>
            <p:cNvSpPr txBox="1"/>
            <p:nvPr/>
          </p:nvSpPr>
          <p:spPr>
            <a:xfrm>
              <a:off x="0" y="-104775"/>
              <a:ext cx="19743280" cy="1324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ts val="550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93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League Spartan Italics"/>
                  <a:ea typeface="+mn-ea"/>
                  <a:cs typeface="+mn-cs"/>
                </a:rPr>
                <a:t>OK, now let’s cook!</a:t>
              </a:r>
              <a:endParaRPr kumimoji="0" lang="en-US" sz="3930" b="0" i="0" u="none" strike="noStrike" kern="1200" cap="none" spc="433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eague Spartan Italics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851477"/>
              <a:ext cx="19743280" cy="754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345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239117" y="1897106"/>
            <a:ext cx="10494973" cy="30637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Glacial Indifference" panose="020B0604020202020204" charset="0"/>
                <a:ea typeface="+mn-ea"/>
                <a:cs typeface="+mn-cs"/>
              </a:rPr>
              <a:t>What is the first thing we do before we touch food or start cooking?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solidFill>
                <a:srgbClr val="4472C4">
                  <a:lumMod val="75000"/>
                </a:srgbClr>
              </a:solidFill>
              <a:latin typeface="Glacial Indifference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Glacial Indifference" panose="020B0604020202020204" charset="0"/>
                <a:ea typeface="+mn-ea"/>
                <a:cs typeface="+mn-cs"/>
              </a:rPr>
              <a:t>Wash our hands!!</a:t>
            </a:r>
          </a:p>
          <a:p>
            <a:pPr marL="0" marR="0" lvl="0" indent="0" algn="r" defTabSz="914400" rtl="0" eaLnBrk="1" fontAlgn="auto" latinLnBrk="0" hangingPunct="1">
              <a:lnSpc>
                <a:spcPts val="7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40" normalizeH="0" baseline="0" noProof="0" dirty="0">
              <a:ln>
                <a:noFill/>
              </a:ln>
              <a:solidFill>
                <a:srgbClr val="004A89"/>
              </a:solidFill>
              <a:effectLst/>
              <a:uLnTx/>
              <a:uFillTx/>
              <a:latin typeface="Glacial Indifference"/>
              <a:ea typeface="+mn-ea"/>
              <a:cs typeface="+mn-cs"/>
            </a:endParaRPr>
          </a:p>
        </p:txBody>
      </p:sp>
      <p:pic>
        <p:nvPicPr>
          <p:cNvPr id="13" name="Picture 12" descr="Handwashing with soap">
            <a:extLst>
              <a:ext uri="{FF2B5EF4-FFF2-40B4-BE49-F238E27FC236}">
                <a16:creationId xmlns:a16="http://schemas.microsoft.com/office/drawing/2014/main" id="{FDB2EBEE-5276-43FC-CB2B-808DCD1A74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45" y="2923651"/>
            <a:ext cx="5102528" cy="340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9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9002f21-a8e8-4d98-8b0f-e5923d9dac52" xsi:nil="true"/>
    <lcf76f155ced4ddcb4097134ff3c332f xmlns="4c08038d-2f6b-4432-9315-73bbbe05644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7759198661B34298EEBCAE4266E0C2" ma:contentTypeVersion="16" ma:contentTypeDescription="Create a new document." ma:contentTypeScope="" ma:versionID="ee0c46cb4bdfaeba287131894465c77b">
  <xsd:schema xmlns:xsd="http://www.w3.org/2001/XMLSchema" xmlns:xs="http://www.w3.org/2001/XMLSchema" xmlns:p="http://schemas.microsoft.com/office/2006/metadata/properties" xmlns:ns2="4c08038d-2f6b-4432-9315-73bbbe05644a" xmlns:ns3="89002f21-a8e8-4d98-8b0f-e5923d9dac52" targetNamespace="http://schemas.microsoft.com/office/2006/metadata/properties" ma:root="true" ma:fieldsID="b9e70a9adb7fa6676afc4c20387d7566" ns2:_="" ns3:_="">
    <xsd:import namespace="4c08038d-2f6b-4432-9315-73bbbe05644a"/>
    <xsd:import namespace="89002f21-a8e8-4d98-8b0f-e5923d9dac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8038d-2f6b-4432-9315-73bbbe0564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48fd182-3af3-4b45-858c-95346ee1bc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02f21-a8e8-4d98-8b0f-e5923d9dac5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0d35012-42f1-4f10-abb3-68c74eb67505}" ma:internalName="TaxCatchAll" ma:showField="CatchAllData" ma:web="89002f21-a8e8-4d98-8b0f-e5923d9dac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5BD222-4D21-4101-8611-2075F1B99BB0}">
  <ds:schemaRefs>
    <ds:schemaRef ds:uri="http://schemas.microsoft.com/office/2006/metadata/properties"/>
    <ds:schemaRef ds:uri="http://schemas.microsoft.com/office/infopath/2007/PartnerControls"/>
    <ds:schemaRef ds:uri="89002f21-a8e8-4d98-8b0f-e5923d9dac52"/>
    <ds:schemaRef ds:uri="4c08038d-2f6b-4432-9315-73bbbe05644a"/>
  </ds:schemaRefs>
</ds:datastoreItem>
</file>

<file path=customXml/itemProps2.xml><?xml version="1.0" encoding="utf-8"?>
<ds:datastoreItem xmlns:ds="http://schemas.openxmlformats.org/officeDocument/2006/customXml" ds:itemID="{BD52AC93-A640-4414-BFC3-6429F9A6CA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956902-A674-42C3-B319-F06F4E4D07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08038d-2f6b-4432-9315-73bbbe05644a"/>
    <ds:schemaRef ds:uri="89002f21-a8e8-4d98-8b0f-e5923d9dac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3002</TotalTime>
  <Words>641</Words>
  <Application>Microsoft Office PowerPoint</Application>
  <PresentationFormat>Widescreen</PresentationFormat>
  <Paragraphs>93</Paragraphs>
  <Slides>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Glacial Indifference</vt:lpstr>
      <vt:lpstr>Glacial Indifference Bold</vt:lpstr>
      <vt:lpstr>League Spartan Italics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Shukaitis</dc:creator>
  <cp:lastModifiedBy>Jennifer Shukaitis</cp:lastModifiedBy>
  <cp:revision>25</cp:revision>
  <dcterms:created xsi:type="dcterms:W3CDTF">2023-02-02T20:39:04Z</dcterms:created>
  <dcterms:modified xsi:type="dcterms:W3CDTF">2023-03-07T18:32:46Z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0x010100A97759198661B34298EEBCAE4266E0C2</vt:lpwstr>
  </property>
</Properties>
</file>