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57" r:id="rId3"/>
    <p:sldId id="258" r:id="rId4"/>
    <p:sldId id="259" r:id="rId5"/>
    <p:sldId id="267" r:id="rId6"/>
    <p:sldId id="268" r:id="rId7"/>
    <p:sldId id="274" r:id="rId8"/>
    <p:sldId id="266" r:id="rId9"/>
    <p:sldId id="272" r:id="rId10"/>
    <p:sldId id="273"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989" autoAdjust="0"/>
  </p:normalViewPr>
  <p:slideViewPr>
    <p:cSldViewPr snapToGrid="0">
      <p:cViewPr varScale="1">
        <p:scale>
          <a:sx n="46" d="100"/>
          <a:sy n="46" d="100"/>
        </p:scale>
        <p:origin x="14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13855-CD10-4D9E-961C-F5768B8F278E}"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1BCD4-0CC2-4127-8620-282E91C343F8}" type="slidenum">
              <a:rPr lang="en-US" smtClean="0"/>
              <a:t>‹#›</a:t>
            </a:fld>
            <a:endParaRPr lang="en-US"/>
          </a:p>
        </p:txBody>
      </p:sp>
    </p:spTree>
    <p:extLst>
      <p:ext uri="{BB962C8B-B14F-4D97-AF65-F5344CB8AC3E}">
        <p14:creationId xmlns:p14="http://schemas.microsoft.com/office/powerpoint/2010/main" val="76566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___________</a:t>
            </a:r>
          </a:p>
          <a:p>
            <a:endParaRPr lang="en-US" dirty="0"/>
          </a:p>
          <a:p>
            <a:r>
              <a:rPr lang="en-US" dirty="0"/>
              <a:t>Today we are going to talk about fiber. Fiber is found in plant foods, and is a super important nutrient that keeps our bodies clean and our hearts healthy. And most people do not eat enough fiber, which is why we want you to learn all about how important it is.</a:t>
            </a:r>
          </a:p>
          <a:p>
            <a:endParaRPr lang="en-US" dirty="0"/>
          </a:p>
          <a:p>
            <a:r>
              <a:rPr lang="en-US" dirty="0"/>
              <a:t>We are going to learn a lot more about that in a little while. But let’s review a few other things first.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2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hand sanitizer to all students’ OR have them wash hands if that is a feasible option.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E481E-7E0D-4DB5-859E-277040164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1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schedule for the day. First, we are going to review what we learned in our last class about Parts of a Plant.</a:t>
            </a:r>
          </a:p>
          <a:p>
            <a:r>
              <a:rPr lang="en-US" dirty="0"/>
              <a:t>Then, we will learn about fiber in our food.</a:t>
            </a:r>
          </a:p>
          <a:p>
            <a:r>
              <a:rPr lang="en-US" dirty="0"/>
              <a:t>Then, we will watch a video all about plant parts that we eat as food.</a:t>
            </a:r>
          </a:p>
          <a:p>
            <a:r>
              <a:rPr lang="en-US" dirty="0"/>
              <a:t>Finally, we will do a fun cooking activity in where we will make a snack that is full of fiber.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48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go over our rules, which are the same as last time. But it always helps to remind ourselves about these important rules.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79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job naming all the plant parts!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29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67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they may say lots of other examples of fruits since this is probably the most well-known one with lots of examples. These are just a few.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99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learn all about fiber foods, and the important role that fiber plays in keeping our bodies healthy. Let’s watch and learn!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75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67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question, basically any fruit or vegetable would be an acceptable answer. Also any whole grain food.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66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2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65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787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3993-D672-0014-58B2-5224AE834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83459-60B4-BAF6-5213-1DBF20035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E783B-8B7E-6E6B-5F27-96355FE3EE9F}"/>
              </a:ext>
            </a:extLst>
          </p:cNvPr>
          <p:cNvSpPr>
            <a:spLocks noGrp="1"/>
          </p:cNvSpPr>
          <p:nvPr>
            <p:ph type="dt" sz="half" idx="10"/>
          </p:nvPr>
        </p:nvSpPr>
        <p:spPr/>
        <p:txBody>
          <a:bodyPr/>
          <a:lstStyle/>
          <a:p>
            <a:fld id="{1F621A7F-AAFC-465F-8B56-7A958269D9B7}" type="datetimeFigureOut">
              <a:rPr lang="en-US" smtClean="0"/>
              <a:t>2/23/2023</a:t>
            </a:fld>
            <a:endParaRPr lang="en-US"/>
          </a:p>
        </p:txBody>
      </p:sp>
      <p:sp>
        <p:nvSpPr>
          <p:cNvPr id="5" name="Footer Placeholder 4">
            <a:extLst>
              <a:ext uri="{FF2B5EF4-FFF2-40B4-BE49-F238E27FC236}">
                <a16:creationId xmlns:a16="http://schemas.microsoft.com/office/drawing/2014/main" id="{0BDFB4E1-E16D-D9E9-6FB0-625C339D9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6EC91-42EF-26AD-724A-88D15A73E1E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1337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B6A2-7070-513F-B715-2BE2FC8FD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04B9E-6BCA-A59A-7602-0BB0CA7B8F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5ED06-54AF-4C72-65BA-6E0A321BCF5A}"/>
              </a:ext>
            </a:extLst>
          </p:cNvPr>
          <p:cNvSpPr>
            <a:spLocks noGrp="1"/>
          </p:cNvSpPr>
          <p:nvPr>
            <p:ph type="dt" sz="half" idx="10"/>
          </p:nvPr>
        </p:nvSpPr>
        <p:spPr/>
        <p:txBody>
          <a:bodyPr/>
          <a:lstStyle/>
          <a:p>
            <a:fld id="{1F621A7F-AAFC-465F-8B56-7A958269D9B7}" type="datetimeFigureOut">
              <a:rPr lang="en-US" smtClean="0"/>
              <a:t>2/23/2023</a:t>
            </a:fld>
            <a:endParaRPr lang="en-US"/>
          </a:p>
        </p:txBody>
      </p:sp>
      <p:sp>
        <p:nvSpPr>
          <p:cNvPr id="5" name="Footer Placeholder 4">
            <a:extLst>
              <a:ext uri="{FF2B5EF4-FFF2-40B4-BE49-F238E27FC236}">
                <a16:creationId xmlns:a16="http://schemas.microsoft.com/office/drawing/2014/main" id="{76B6393A-03EE-E767-F09D-F5F152CF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32597-C0D1-9F73-8C2C-FD72196193D6}"/>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384847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FDCD-9FF4-74A7-7AF1-1024015E9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96EB37-FC18-5BD1-13CA-BD42FA960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4AC1A7-3185-DA9D-B4FB-4A8B0823B52E}"/>
              </a:ext>
            </a:extLst>
          </p:cNvPr>
          <p:cNvSpPr>
            <a:spLocks noGrp="1"/>
          </p:cNvSpPr>
          <p:nvPr>
            <p:ph type="dt" sz="half" idx="10"/>
          </p:nvPr>
        </p:nvSpPr>
        <p:spPr/>
        <p:txBody>
          <a:bodyPr/>
          <a:lstStyle/>
          <a:p>
            <a:fld id="{1F621A7F-AAFC-465F-8B56-7A958269D9B7}" type="datetimeFigureOut">
              <a:rPr lang="en-US" smtClean="0"/>
              <a:t>2/23/2023</a:t>
            </a:fld>
            <a:endParaRPr lang="en-US"/>
          </a:p>
        </p:txBody>
      </p:sp>
      <p:sp>
        <p:nvSpPr>
          <p:cNvPr id="5" name="Footer Placeholder 4">
            <a:extLst>
              <a:ext uri="{FF2B5EF4-FFF2-40B4-BE49-F238E27FC236}">
                <a16:creationId xmlns:a16="http://schemas.microsoft.com/office/drawing/2014/main" id="{62D86B0B-3010-763D-FAD9-CB628F001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A976D-E087-36FA-EC1A-96EF7BDCE8F0}"/>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2493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D339-38C2-AA6C-EE3A-6BA0045EF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B1A68-E942-CAED-129E-2000F1600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22860-1276-E004-2A65-CE197DC6BE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46D719-57D7-A5E7-64CC-7BD94DC23DAF}"/>
              </a:ext>
            </a:extLst>
          </p:cNvPr>
          <p:cNvSpPr>
            <a:spLocks noGrp="1"/>
          </p:cNvSpPr>
          <p:nvPr>
            <p:ph type="dt" sz="half" idx="10"/>
          </p:nvPr>
        </p:nvSpPr>
        <p:spPr/>
        <p:txBody>
          <a:bodyPr/>
          <a:lstStyle/>
          <a:p>
            <a:fld id="{1F621A7F-AAFC-465F-8B56-7A958269D9B7}" type="datetimeFigureOut">
              <a:rPr lang="en-US" smtClean="0"/>
              <a:t>2/23/2023</a:t>
            </a:fld>
            <a:endParaRPr lang="en-US"/>
          </a:p>
        </p:txBody>
      </p:sp>
      <p:sp>
        <p:nvSpPr>
          <p:cNvPr id="6" name="Footer Placeholder 5">
            <a:extLst>
              <a:ext uri="{FF2B5EF4-FFF2-40B4-BE49-F238E27FC236}">
                <a16:creationId xmlns:a16="http://schemas.microsoft.com/office/drawing/2014/main" id="{36F65393-0EE8-652B-72B9-84670BCF3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31F38-A0F4-7AAD-07A3-05FAC7FCE1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411577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EF27-A86E-EE01-A37C-CA7BDEF1C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682B0-A98A-001A-E9D3-E2DD91B89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6D32E-3361-5880-3137-4EF4EE94E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15B43-0F5A-B8BA-E9DC-2C53A7443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206515-15AC-0A67-A95F-3AAC0144E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7E464-CFF1-1CE2-B406-3D534439A604}"/>
              </a:ext>
            </a:extLst>
          </p:cNvPr>
          <p:cNvSpPr>
            <a:spLocks noGrp="1"/>
          </p:cNvSpPr>
          <p:nvPr>
            <p:ph type="dt" sz="half" idx="10"/>
          </p:nvPr>
        </p:nvSpPr>
        <p:spPr/>
        <p:txBody>
          <a:bodyPr/>
          <a:lstStyle/>
          <a:p>
            <a:fld id="{1F621A7F-AAFC-465F-8B56-7A958269D9B7}" type="datetimeFigureOut">
              <a:rPr lang="en-US" smtClean="0"/>
              <a:t>2/23/2023</a:t>
            </a:fld>
            <a:endParaRPr lang="en-US"/>
          </a:p>
        </p:txBody>
      </p:sp>
      <p:sp>
        <p:nvSpPr>
          <p:cNvPr id="8" name="Footer Placeholder 7">
            <a:extLst>
              <a:ext uri="{FF2B5EF4-FFF2-40B4-BE49-F238E27FC236}">
                <a16:creationId xmlns:a16="http://schemas.microsoft.com/office/drawing/2014/main" id="{B8A5DF1A-9421-7D80-FACC-F83BE768B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28AA51-CD51-167A-9EE3-DD51A8CDE2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8883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9598-4608-95C2-37E9-1F23A66518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CAD35D-02E2-D084-04FF-FB3C80B615C4}"/>
              </a:ext>
            </a:extLst>
          </p:cNvPr>
          <p:cNvSpPr>
            <a:spLocks noGrp="1"/>
          </p:cNvSpPr>
          <p:nvPr>
            <p:ph type="dt" sz="half" idx="10"/>
          </p:nvPr>
        </p:nvSpPr>
        <p:spPr/>
        <p:txBody>
          <a:bodyPr/>
          <a:lstStyle/>
          <a:p>
            <a:fld id="{1F621A7F-AAFC-465F-8B56-7A958269D9B7}" type="datetimeFigureOut">
              <a:rPr lang="en-US" smtClean="0"/>
              <a:t>2/23/2023</a:t>
            </a:fld>
            <a:endParaRPr lang="en-US"/>
          </a:p>
        </p:txBody>
      </p:sp>
      <p:sp>
        <p:nvSpPr>
          <p:cNvPr id="4" name="Footer Placeholder 3">
            <a:extLst>
              <a:ext uri="{FF2B5EF4-FFF2-40B4-BE49-F238E27FC236}">
                <a16:creationId xmlns:a16="http://schemas.microsoft.com/office/drawing/2014/main" id="{4376099D-179C-5F36-6F87-6CCC1F80F8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A2D0DB-28B7-FD34-8973-1D059C077447}"/>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527601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3EC22-EE0D-2EF1-2997-2B54C1E9CEDC}"/>
              </a:ext>
            </a:extLst>
          </p:cNvPr>
          <p:cNvSpPr>
            <a:spLocks noGrp="1"/>
          </p:cNvSpPr>
          <p:nvPr>
            <p:ph type="dt" sz="half" idx="10"/>
          </p:nvPr>
        </p:nvSpPr>
        <p:spPr/>
        <p:txBody>
          <a:bodyPr/>
          <a:lstStyle/>
          <a:p>
            <a:fld id="{1F621A7F-AAFC-465F-8B56-7A958269D9B7}" type="datetimeFigureOut">
              <a:rPr lang="en-US" smtClean="0"/>
              <a:t>2/23/2023</a:t>
            </a:fld>
            <a:endParaRPr lang="en-US"/>
          </a:p>
        </p:txBody>
      </p:sp>
      <p:sp>
        <p:nvSpPr>
          <p:cNvPr id="3" name="Footer Placeholder 2">
            <a:extLst>
              <a:ext uri="{FF2B5EF4-FFF2-40B4-BE49-F238E27FC236}">
                <a16:creationId xmlns:a16="http://schemas.microsoft.com/office/drawing/2014/main" id="{9723DB35-DE51-0446-D2E4-94C3206253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E0B850-CBBE-278F-5269-60AE7A00C3C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424267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E64B-640F-4439-A184-934067483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36F19-3669-7670-E0BD-A6B8FBCC5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1ADDD-B6CE-818E-7897-72342FEE3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926FC-13C8-0BDB-8654-ED977B1FEAF0}"/>
              </a:ext>
            </a:extLst>
          </p:cNvPr>
          <p:cNvSpPr>
            <a:spLocks noGrp="1"/>
          </p:cNvSpPr>
          <p:nvPr>
            <p:ph type="dt" sz="half" idx="10"/>
          </p:nvPr>
        </p:nvSpPr>
        <p:spPr/>
        <p:txBody>
          <a:bodyPr/>
          <a:lstStyle/>
          <a:p>
            <a:fld id="{1F621A7F-AAFC-465F-8B56-7A958269D9B7}" type="datetimeFigureOut">
              <a:rPr lang="en-US" smtClean="0"/>
              <a:t>2/23/2023</a:t>
            </a:fld>
            <a:endParaRPr lang="en-US"/>
          </a:p>
        </p:txBody>
      </p:sp>
      <p:sp>
        <p:nvSpPr>
          <p:cNvPr id="6" name="Footer Placeholder 5">
            <a:extLst>
              <a:ext uri="{FF2B5EF4-FFF2-40B4-BE49-F238E27FC236}">
                <a16:creationId xmlns:a16="http://schemas.microsoft.com/office/drawing/2014/main" id="{E6B1B9A4-10FD-FC6D-1363-ABBA91588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E43D1-8DDB-DB18-754A-61F6C0F8A7D5}"/>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79954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3300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F9AA-4670-D285-1FA3-AEFE2242C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B64CF3-8830-EDFA-2005-CD1D4CDDF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89AB2-270D-F93A-7F57-BADD1E276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33044-B3F2-1BBF-3084-51F8166E2E4F}"/>
              </a:ext>
            </a:extLst>
          </p:cNvPr>
          <p:cNvSpPr>
            <a:spLocks noGrp="1"/>
          </p:cNvSpPr>
          <p:nvPr>
            <p:ph type="dt" sz="half" idx="10"/>
          </p:nvPr>
        </p:nvSpPr>
        <p:spPr/>
        <p:txBody>
          <a:bodyPr/>
          <a:lstStyle/>
          <a:p>
            <a:fld id="{1F621A7F-AAFC-465F-8B56-7A958269D9B7}" type="datetimeFigureOut">
              <a:rPr lang="en-US" smtClean="0"/>
              <a:t>2/23/2023</a:t>
            </a:fld>
            <a:endParaRPr lang="en-US"/>
          </a:p>
        </p:txBody>
      </p:sp>
      <p:sp>
        <p:nvSpPr>
          <p:cNvPr id="6" name="Footer Placeholder 5">
            <a:extLst>
              <a:ext uri="{FF2B5EF4-FFF2-40B4-BE49-F238E27FC236}">
                <a16:creationId xmlns:a16="http://schemas.microsoft.com/office/drawing/2014/main" id="{EBD93781-7D26-3207-32B5-BA87EC0A4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0D2FB-033A-3515-B0CA-4DA38A74D42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7653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9252-72B2-F586-C3A0-0CF40DAB0F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7F57D6-EA2A-3A33-D9E0-399A5CE813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C9BDE-8313-C353-B163-B36F499CC5AE}"/>
              </a:ext>
            </a:extLst>
          </p:cNvPr>
          <p:cNvSpPr>
            <a:spLocks noGrp="1"/>
          </p:cNvSpPr>
          <p:nvPr>
            <p:ph type="dt" sz="half" idx="10"/>
          </p:nvPr>
        </p:nvSpPr>
        <p:spPr/>
        <p:txBody>
          <a:bodyPr/>
          <a:lstStyle/>
          <a:p>
            <a:fld id="{1F621A7F-AAFC-465F-8B56-7A958269D9B7}" type="datetimeFigureOut">
              <a:rPr lang="en-US" smtClean="0"/>
              <a:t>2/23/2023</a:t>
            </a:fld>
            <a:endParaRPr lang="en-US"/>
          </a:p>
        </p:txBody>
      </p:sp>
      <p:sp>
        <p:nvSpPr>
          <p:cNvPr id="5" name="Footer Placeholder 4">
            <a:extLst>
              <a:ext uri="{FF2B5EF4-FFF2-40B4-BE49-F238E27FC236}">
                <a16:creationId xmlns:a16="http://schemas.microsoft.com/office/drawing/2014/main" id="{F871AF72-FA84-A1C4-F06E-2C56675CC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E2824-2C87-C64A-79EE-FC8E840786F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72185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B65FF-6F23-B842-D837-D9A2517E4F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1425D-5958-C102-9F40-7101D5FBDA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90EAA-3EA7-CCC2-724A-4057F061F92F}"/>
              </a:ext>
            </a:extLst>
          </p:cNvPr>
          <p:cNvSpPr>
            <a:spLocks noGrp="1"/>
          </p:cNvSpPr>
          <p:nvPr>
            <p:ph type="dt" sz="half" idx="10"/>
          </p:nvPr>
        </p:nvSpPr>
        <p:spPr/>
        <p:txBody>
          <a:bodyPr/>
          <a:lstStyle/>
          <a:p>
            <a:fld id="{1F621A7F-AAFC-465F-8B56-7A958269D9B7}" type="datetimeFigureOut">
              <a:rPr lang="en-US" smtClean="0"/>
              <a:t>2/23/2023</a:t>
            </a:fld>
            <a:endParaRPr lang="en-US"/>
          </a:p>
        </p:txBody>
      </p:sp>
      <p:sp>
        <p:nvSpPr>
          <p:cNvPr id="5" name="Footer Placeholder 4">
            <a:extLst>
              <a:ext uri="{FF2B5EF4-FFF2-40B4-BE49-F238E27FC236}">
                <a16:creationId xmlns:a16="http://schemas.microsoft.com/office/drawing/2014/main" id="{B8E84B68-B184-3EA4-2DB0-E94BE649A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4EC1C-9E53-C971-238D-F08759515F2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18961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41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2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17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24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76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96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057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2/23/2023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67338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407E6-06B3-B9F8-D6E7-89F9CAD12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979ED-ACEE-978D-C4D5-BC58AB509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59B5F-F029-3FA5-441A-D88E1C10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21A7F-AAFC-465F-8B56-7A958269D9B7}" type="datetimeFigureOut">
              <a:rPr lang="en-US" smtClean="0"/>
              <a:t>2/23/2023</a:t>
            </a:fld>
            <a:endParaRPr lang="en-US"/>
          </a:p>
        </p:txBody>
      </p:sp>
      <p:sp>
        <p:nvSpPr>
          <p:cNvPr id="5" name="Footer Placeholder 4">
            <a:extLst>
              <a:ext uri="{FF2B5EF4-FFF2-40B4-BE49-F238E27FC236}">
                <a16:creationId xmlns:a16="http://schemas.microsoft.com/office/drawing/2014/main" id="{1C0DEBA9-1984-1FA9-D29D-A3EEC1F97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23C9C-CF56-01E5-6B31-6B30D3520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F1C4A-5CE7-439B-A55A-92BAF57C3BC9}" type="slidenum">
              <a:rPr lang="en-US" smtClean="0"/>
              <a:t>‹#›</a:t>
            </a:fld>
            <a:endParaRPr lang="en-US"/>
          </a:p>
        </p:txBody>
      </p:sp>
    </p:spTree>
    <p:extLst>
      <p:ext uri="{BB962C8B-B14F-4D97-AF65-F5344CB8AC3E}">
        <p14:creationId xmlns:p14="http://schemas.microsoft.com/office/powerpoint/2010/main" val="2436909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hl62K7TKM64?feature=oembed" TargetMode="External"/><Relationship Id="rId5" Type="http://schemas.openxmlformats.org/officeDocument/2006/relationships/image" Target="../media/image12.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24.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0027"/>
        </a:solidFill>
        <a:effectLst/>
      </p:bgPr>
    </p:bg>
    <p:spTree>
      <p:nvGrpSpPr>
        <p:cNvPr id="1" name=""/>
        <p:cNvGrpSpPr/>
        <p:nvPr/>
      </p:nvGrpSpPr>
      <p:grpSpPr>
        <a:xfrm>
          <a:off x="0" y="0"/>
          <a:ext cx="0" cy="0"/>
          <a:chOff x="0" y="0"/>
          <a:chExt cx="0" cy="0"/>
        </a:xfrm>
      </p:grpSpPr>
      <p:sp>
        <p:nvSpPr>
          <p:cNvPr id="2" name="AutoShape 2"/>
          <p:cNvSpPr/>
          <p:nvPr/>
        </p:nvSpPr>
        <p:spPr>
          <a:xfrm>
            <a:off x="-135492" y="685800"/>
            <a:ext cx="7898971" cy="90701"/>
          </a:xfrm>
          <a:prstGeom prst="rect">
            <a:avLst/>
          </a:prstGeom>
          <a:solidFill>
            <a:srgbClr val="38B6FF"/>
          </a:solidFill>
        </p:spPr>
      </p:sp>
      <p:sp>
        <p:nvSpPr>
          <p:cNvPr id="3" name="AutoShape 3"/>
          <p:cNvSpPr/>
          <p:nvPr/>
        </p:nvSpPr>
        <p:spPr>
          <a:xfrm>
            <a:off x="11426810" y="902173"/>
            <a:ext cx="93574" cy="6004119"/>
          </a:xfrm>
          <a:prstGeom prst="rect">
            <a:avLst/>
          </a:prstGeom>
          <a:solidFill>
            <a:srgbClr val="38B6FF"/>
          </a:solidFill>
        </p:spPr>
      </p:sp>
      <p:sp>
        <p:nvSpPr>
          <p:cNvPr id="4" name="AutoShape 4"/>
          <p:cNvSpPr/>
          <p:nvPr/>
        </p:nvSpPr>
        <p:spPr>
          <a:xfrm>
            <a:off x="7449196" y="-152661"/>
            <a:ext cx="4895466" cy="1227525"/>
          </a:xfrm>
          <a:prstGeom prst="rect">
            <a:avLst/>
          </a:prstGeom>
          <a:solidFill>
            <a:srgbClr val="FDFDFD"/>
          </a:solidFill>
        </p:spPr>
      </p:sp>
      <p:sp>
        <p:nvSpPr>
          <p:cNvPr id="5" name="AutoShape 5"/>
          <p:cNvSpPr/>
          <p:nvPr/>
        </p:nvSpPr>
        <p:spPr>
          <a:xfrm>
            <a:off x="0" y="5630475"/>
            <a:ext cx="4895466" cy="1227525"/>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2633175" y="5837489"/>
            <a:ext cx="1936897" cy="813497"/>
          </a:xfrm>
          <a:prstGeom prst="rect">
            <a:avLst/>
          </a:prstGeom>
        </p:spPr>
      </p:pic>
      <p:pic>
        <p:nvPicPr>
          <p:cNvPr id="7" name="Picture 7"/>
          <p:cNvPicPr>
            <a:picLocks noChangeAspect="1"/>
          </p:cNvPicPr>
          <p:nvPr/>
        </p:nvPicPr>
        <p:blipFill>
          <a:blip r:embed="rId4"/>
          <a:srcRect/>
          <a:stretch>
            <a:fillRect/>
          </a:stretch>
        </p:blipFill>
        <p:spPr>
          <a:xfrm>
            <a:off x="8033470" y="288167"/>
            <a:ext cx="1435639" cy="563488"/>
          </a:xfrm>
          <a:prstGeom prst="rect">
            <a:avLst/>
          </a:prstGeom>
        </p:spPr>
      </p:pic>
      <p:pic>
        <p:nvPicPr>
          <p:cNvPr id="8" name="Picture 8"/>
          <p:cNvPicPr>
            <a:picLocks noChangeAspect="1"/>
          </p:cNvPicPr>
          <p:nvPr/>
        </p:nvPicPr>
        <p:blipFill>
          <a:blip r:embed="rId5"/>
          <a:srcRect/>
          <a:stretch>
            <a:fillRect/>
          </a:stretch>
        </p:blipFill>
        <p:spPr>
          <a:xfrm>
            <a:off x="10039733" y="288167"/>
            <a:ext cx="1734291" cy="49709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7002545" y="2194305"/>
            <a:ext cx="4436352" cy="34104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7203803" y="2341680"/>
            <a:ext cx="4065177" cy="3125105"/>
          </a:xfrm>
          <a:prstGeom prst="rect">
            <a:avLst/>
          </a:prstGeom>
        </p:spPr>
      </p:pic>
      <p:pic>
        <p:nvPicPr>
          <p:cNvPr id="11" name="Picture 11"/>
          <p:cNvPicPr>
            <a:picLocks noChangeAspect="1"/>
          </p:cNvPicPr>
          <p:nvPr/>
        </p:nvPicPr>
        <p:blipFill>
          <a:blip r:embed="rId10"/>
          <a:srcRect/>
          <a:stretch>
            <a:fillRect/>
          </a:stretch>
        </p:blipFill>
        <p:spPr>
          <a:xfrm>
            <a:off x="7955912" y="2240544"/>
            <a:ext cx="2560957" cy="3090145"/>
          </a:xfrm>
          <a:prstGeom prst="rect">
            <a:avLst/>
          </a:prstGeom>
        </p:spPr>
      </p:pic>
      <p:pic>
        <p:nvPicPr>
          <p:cNvPr id="12" name="Picture 12"/>
          <p:cNvPicPr>
            <a:picLocks noChangeAspect="1"/>
          </p:cNvPicPr>
          <p:nvPr/>
        </p:nvPicPr>
        <p:blipFill>
          <a:blip r:embed="rId11"/>
          <a:srcRect/>
          <a:stretch>
            <a:fillRect/>
          </a:stretch>
        </p:blipFill>
        <p:spPr>
          <a:xfrm>
            <a:off x="187659" y="5884281"/>
            <a:ext cx="2157044" cy="719913"/>
          </a:xfrm>
          <a:prstGeom prst="rect">
            <a:avLst/>
          </a:prstGeom>
        </p:spPr>
      </p:pic>
      <p:sp>
        <p:nvSpPr>
          <p:cNvPr id="13" name="TextBox 13"/>
          <p:cNvSpPr txBox="1"/>
          <p:nvPr/>
        </p:nvSpPr>
        <p:spPr>
          <a:xfrm>
            <a:off x="1537968" y="2104164"/>
            <a:ext cx="4895466" cy="1795363"/>
          </a:xfrm>
          <a:prstGeom prst="rect">
            <a:avLst/>
          </a:prstGeom>
        </p:spPr>
        <p:txBody>
          <a:bodyPr wrap="square" lIns="0" tIns="0" rIns="0" bIns="0" rtlCol="0" anchor="t">
            <a:spAutoFit/>
          </a:bodyPr>
          <a:lstStyle/>
          <a:p>
            <a:pPr defTabSz="609630">
              <a:lnSpc>
                <a:spcPts val="6960"/>
              </a:lnSpc>
            </a:pPr>
            <a:r>
              <a:rPr lang="en-US" sz="6000" spc="-59" dirty="0">
                <a:solidFill>
                  <a:srgbClr val="FDFDFD"/>
                </a:solidFill>
                <a:latin typeface="League Spartan Italics"/>
              </a:rPr>
              <a:t>Lesson 4: </a:t>
            </a:r>
          </a:p>
          <a:p>
            <a:pPr defTabSz="609630">
              <a:lnSpc>
                <a:spcPts val="6960"/>
              </a:lnSpc>
            </a:pPr>
            <a:r>
              <a:rPr lang="en-US" sz="6000" spc="-59" dirty="0">
                <a:solidFill>
                  <a:srgbClr val="FDFDFD"/>
                </a:solidFill>
                <a:latin typeface="League Spartan Italics"/>
              </a:rPr>
              <a:t>Fiber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082"/>
            </a:xfrm>
            <a:prstGeom prst="rect">
              <a:avLst/>
            </a:prstGeom>
          </p:spPr>
          <p:txBody>
            <a:bodyPr lIns="0" tIns="0" rIns="0" bIns="0" rtlCol="0" anchor="t">
              <a:spAutoFit/>
            </a:bodyPr>
            <a:lstStyle/>
            <a:p>
              <a:pPr marL="0" marR="0" lvl="0" indent="0" algn="just" defTabSz="914400" rtl="0" eaLnBrk="1" fontAlgn="auto" latinLnBrk="0" hangingPunct="1">
                <a:lnSpc>
                  <a:spcPts val="5507"/>
                </a:lnSpc>
                <a:spcBef>
                  <a:spcPts val="0"/>
                </a:spcBef>
                <a:spcAft>
                  <a:spcPts val="0"/>
                </a:spcAft>
                <a:buClrTx/>
                <a:buSzTx/>
                <a:buFontTx/>
                <a:buNone/>
                <a:tabLst/>
                <a:defRPr/>
              </a:pPr>
              <a:r>
                <a:rPr kumimoji="0" lang="en-US" sz="3930" b="0" i="0" u="none" strike="noStrike" kern="1200" cap="none" spc="0" normalizeH="0" baseline="0" noProof="0" dirty="0">
                  <a:ln>
                    <a:noFill/>
                  </a:ln>
                  <a:solidFill>
                    <a:srgbClr val="C00000"/>
                  </a:solidFill>
                  <a:effectLst/>
                  <a:uLnTx/>
                  <a:uFillTx/>
                  <a:latin typeface="League Spartan Italics"/>
                  <a:ea typeface="+mn-ea"/>
                  <a:cs typeface="+mn-cs"/>
                </a:rPr>
                <a:t>OK, now let’s cook!</a:t>
              </a:r>
              <a:endParaRPr kumimoji="0" lang="en-US" sz="3930" b="0" i="0" u="none" strike="noStrike" kern="1200" cap="none" spc="433" normalizeH="0" baseline="0" noProof="0" dirty="0">
                <a:ln>
                  <a:noFill/>
                </a:ln>
                <a:solidFill>
                  <a:srgbClr val="C00000"/>
                </a:solidFill>
                <a:effectLst/>
                <a:uLnTx/>
                <a:uFillTx/>
                <a:latin typeface="League Spartan Italics"/>
                <a:ea typeface="+mn-ea"/>
                <a:cs typeface="+mn-cs"/>
              </a:endParaRP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91440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1"/>
          <p:cNvSpPr txBox="1"/>
          <p:nvPr/>
        </p:nvSpPr>
        <p:spPr>
          <a:xfrm>
            <a:off x="1239117" y="1897106"/>
            <a:ext cx="10494973" cy="30637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What is the first thing we do before we touch food or start cooking?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4472C4">
                  <a:lumMod val="75000"/>
                </a:srgbClr>
              </a:solidFill>
              <a:latin typeface="Glacial Indifference"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Wash our hands!!</a:t>
            </a:r>
          </a:p>
          <a:p>
            <a:pPr marL="0" marR="0" lvl="0" indent="0" algn="r" defTabSz="914400" rtl="0" eaLnBrk="1" fontAlgn="auto" latinLnBrk="0" hangingPunct="1">
              <a:lnSpc>
                <a:spcPts val="7560"/>
              </a:lnSpc>
              <a:spcBef>
                <a:spcPts val="0"/>
              </a:spcBef>
              <a:spcAft>
                <a:spcPts val="0"/>
              </a:spcAft>
              <a:buClrTx/>
              <a:buSzTx/>
              <a:buFontTx/>
              <a:buNone/>
              <a:tabLst/>
              <a:defRPr/>
            </a:pPr>
            <a:endParaRPr kumimoji="0" lang="en-US" sz="4000" b="0" i="0" u="none" strike="noStrike" kern="1200" cap="none" spc="40" normalizeH="0" baseline="0" noProof="0" dirty="0">
              <a:ln>
                <a:noFill/>
              </a:ln>
              <a:solidFill>
                <a:srgbClr val="004A89"/>
              </a:solidFill>
              <a:effectLst/>
              <a:uLnTx/>
              <a:uFillTx/>
              <a:latin typeface="Glacial Indifference"/>
              <a:ea typeface="+mn-ea"/>
              <a:cs typeface="+mn-cs"/>
            </a:endParaRPr>
          </a:p>
        </p:txBody>
      </p:sp>
      <p:pic>
        <p:nvPicPr>
          <p:cNvPr id="13" name="Picture 12" descr="Handwashing with soap">
            <a:extLst>
              <a:ext uri="{FF2B5EF4-FFF2-40B4-BE49-F238E27FC236}">
                <a16:creationId xmlns:a16="http://schemas.microsoft.com/office/drawing/2014/main" id="{FDB2EBEE-5276-43FC-CB2B-808DCD1A7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745" y="2923651"/>
            <a:ext cx="5102528" cy="3401685"/>
          </a:xfrm>
          <a:prstGeom prst="rect">
            <a:avLst/>
          </a:prstGeom>
        </p:spPr>
      </p:pic>
    </p:spTree>
    <p:extLst>
      <p:ext uri="{BB962C8B-B14F-4D97-AF65-F5344CB8AC3E}">
        <p14:creationId xmlns:p14="http://schemas.microsoft.com/office/powerpoint/2010/main" val="218448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10084116" y="-152661"/>
            <a:ext cx="2260546" cy="2165633"/>
          </a:xfrm>
          <a:prstGeom prst="rect">
            <a:avLst/>
          </a:prstGeom>
          <a:solidFill>
            <a:srgbClr val="FDFDFD"/>
          </a:solidFill>
        </p:spPr>
      </p:sp>
      <p:grpSp>
        <p:nvGrpSpPr>
          <p:cNvPr id="3" name="Group 3"/>
          <p:cNvGrpSpPr/>
          <p:nvPr/>
        </p:nvGrpSpPr>
        <p:grpSpPr>
          <a:xfrm>
            <a:off x="715112" y="4914038"/>
            <a:ext cx="1258162" cy="125816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DFD"/>
            </a:solidFill>
          </p:spPr>
        </p:sp>
      </p:grpSp>
      <p:grpSp>
        <p:nvGrpSpPr>
          <p:cNvPr id="5" name="Group 5"/>
          <p:cNvGrpSpPr>
            <a:grpSpLocks noChangeAspect="1"/>
          </p:cNvGrpSpPr>
          <p:nvPr/>
        </p:nvGrpSpPr>
        <p:grpSpPr>
          <a:xfrm>
            <a:off x="1310088" y="4788119"/>
            <a:ext cx="879730" cy="879730"/>
            <a:chOff x="-2540" y="-2540"/>
            <a:chExt cx="6355080" cy="6355080"/>
          </a:xfrm>
        </p:grpSpPr>
        <p:sp>
          <p:nvSpPr>
            <p:cNvPr id="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AC33F"/>
            </a:solidFill>
          </p:spPr>
        </p:sp>
      </p:grpSp>
      <p:sp>
        <p:nvSpPr>
          <p:cNvPr id="7" name="AutoShape 7"/>
          <p:cNvSpPr/>
          <p:nvPr/>
        </p:nvSpPr>
        <p:spPr>
          <a:xfrm>
            <a:off x="11728134" y="-2382389"/>
            <a:ext cx="79390" cy="5486400"/>
          </a:xfrm>
          <a:prstGeom prst="rect">
            <a:avLst/>
          </a:prstGeom>
          <a:solidFill>
            <a:srgbClr val="9AC33F"/>
          </a:solidFill>
        </p:spPr>
      </p:sp>
      <p:sp>
        <p:nvSpPr>
          <p:cNvPr id="8" name="AutoShape 8"/>
          <p:cNvSpPr/>
          <p:nvPr/>
        </p:nvSpPr>
        <p:spPr>
          <a:xfrm>
            <a:off x="-1574785" y="2674333"/>
            <a:ext cx="7323680" cy="91148"/>
          </a:xfrm>
          <a:prstGeom prst="rect">
            <a:avLst/>
          </a:prstGeom>
          <a:solidFill>
            <a:srgbClr val="6198CE"/>
          </a:solidFill>
        </p:spPr>
      </p:sp>
      <p:sp>
        <p:nvSpPr>
          <p:cNvPr id="9" name="AutoShape 9"/>
          <p:cNvSpPr/>
          <p:nvPr/>
        </p:nvSpPr>
        <p:spPr>
          <a:xfrm>
            <a:off x="-140918" y="-117432"/>
            <a:ext cx="682165" cy="793559"/>
          </a:xfrm>
          <a:prstGeom prst="rect">
            <a:avLst/>
          </a:prstGeom>
          <a:solidFill>
            <a:srgbClr val="FDFDFD"/>
          </a:solidFill>
        </p:spPr>
      </p:sp>
      <p:pic>
        <p:nvPicPr>
          <p:cNvPr id="10" name="Picture 10"/>
          <p:cNvPicPr>
            <a:picLocks noChangeAspect="1"/>
          </p:cNvPicPr>
          <p:nvPr/>
        </p:nvPicPr>
        <p:blipFill>
          <a:blip r:embed="rId3"/>
          <a:srcRect/>
          <a:stretch>
            <a:fillRect/>
          </a:stretch>
        </p:blipFill>
        <p:spPr>
          <a:xfrm>
            <a:off x="10311804" y="360811"/>
            <a:ext cx="1194396" cy="1441202"/>
          </a:xfrm>
          <a:prstGeom prst="rect">
            <a:avLst/>
          </a:prstGeom>
        </p:spPr>
      </p:pic>
      <p:sp>
        <p:nvSpPr>
          <p:cNvPr id="12" name="TextBox 12"/>
          <p:cNvSpPr txBox="1"/>
          <p:nvPr/>
        </p:nvSpPr>
        <p:spPr>
          <a:xfrm>
            <a:off x="5117430" y="3261433"/>
            <a:ext cx="7061870" cy="2603983"/>
          </a:xfrm>
          <a:prstGeom prst="rect">
            <a:avLst/>
          </a:prstGeom>
        </p:spPr>
        <p:txBody>
          <a:bodyPr wrap="square" lIns="0" tIns="0" rIns="0" bIns="0" rtlCol="0" anchor="t">
            <a:spAutoFit/>
          </a:bodyPr>
          <a:lstStyle/>
          <a:p>
            <a:pPr marL="576786" lvl="1" indent="-288392" defTabSz="609630">
              <a:lnSpc>
                <a:spcPts val="4007"/>
              </a:lnSpc>
              <a:buFont typeface="Arial"/>
              <a:buChar char="•"/>
            </a:pPr>
            <a:r>
              <a:rPr lang="en-US" sz="2671" spc="22" dirty="0">
                <a:solidFill>
                  <a:srgbClr val="004A89"/>
                </a:solidFill>
                <a:latin typeface="Glacial Indifference Bold"/>
              </a:rPr>
              <a:t>Review of Parts of a Plant</a:t>
            </a:r>
          </a:p>
          <a:p>
            <a:pPr marL="576786" lvl="1" indent="-288392" defTabSz="609630">
              <a:lnSpc>
                <a:spcPts val="4007"/>
              </a:lnSpc>
              <a:buFont typeface="Arial"/>
              <a:buChar char="•"/>
            </a:pPr>
            <a:r>
              <a:rPr lang="en-US" sz="2671" spc="27" dirty="0">
                <a:solidFill>
                  <a:srgbClr val="004A89"/>
                </a:solidFill>
                <a:latin typeface="Glacial Indifference Bold"/>
              </a:rPr>
              <a:t>Intro to Fiber</a:t>
            </a:r>
          </a:p>
          <a:p>
            <a:pPr marL="576786" lvl="1" indent="-288392" defTabSz="609630">
              <a:lnSpc>
                <a:spcPts val="4007"/>
              </a:lnSpc>
              <a:buFont typeface="Arial"/>
              <a:buChar char="•"/>
            </a:pPr>
            <a:r>
              <a:rPr lang="en-US" sz="2671" spc="27" dirty="0">
                <a:solidFill>
                  <a:srgbClr val="004A89"/>
                </a:solidFill>
                <a:latin typeface="Glacial Indifference Bold"/>
              </a:rPr>
              <a:t>Video Lesson</a:t>
            </a:r>
          </a:p>
          <a:p>
            <a:pPr marL="576786" lvl="1" indent="-288392" defTabSz="609630">
              <a:lnSpc>
                <a:spcPts val="4007"/>
              </a:lnSpc>
              <a:buFont typeface="Arial"/>
              <a:buChar char="•"/>
            </a:pPr>
            <a:r>
              <a:rPr lang="en-US" sz="2671" spc="27" dirty="0">
                <a:solidFill>
                  <a:srgbClr val="004A89"/>
                </a:solidFill>
                <a:latin typeface="Glacial Indifference Bold"/>
              </a:rPr>
              <a:t>Cooking Activity: Fiber-full trail mix!</a:t>
            </a:r>
          </a:p>
          <a:p>
            <a:pPr algn="r" defTabSz="609630">
              <a:lnSpc>
                <a:spcPts val="4807"/>
              </a:lnSpc>
            </a:pPr>
            <a:endParaRPr lang="en-US" sz="2671" spc="27" dirty="0">
              <a:solidFill>
                <a:srgbClr val="004A89"/>
              </a:solidFill>
              <a:latin typeface="Glacial Indifference Bold"/>
            </a:endParaRPr>
          </a:p>
        </p:txBody>
      </p:sp>
      <p:sp>
        <p:nvSpPr>
          <p:cNvPr id="13" name="TextBox 13"/>
          <p:cNvSpPr txBox="1"/>
          <p:nvPr/>
        </p:nvSpPr>
        <p:spPr>
          <a:xfrm>
            <a:off x="715112" y="881263"/>
            <a:ext cx="4901304" cy="1740220"/>
          </a:xfrm>
          <a:prstGeom prst="rect">
            <a:avLst/>
          </a:prstGeom>
        </p:spPr>
        <p:txBody>
          <a:bodyPr lIns="0" tIns="0" rIns="0" bIns="0" rtlCol="0" anchor="t">
            <a:spAutoFit/>
          </a:bodyPr>
          <a:lstStyle/>
          <a:p>
            <a:pPr defTabSz="609630">
              <a:lnSpc>
                <a:spcPts val="7000"/>
              </a:lnSpc>
            </a:pPr>
            <a:r>
              <a:rPr lang="en-US" sz="5000" spc="550" dirty="0">
                <a:solidFill>
                  <a:srgbClr val="CC0535"/>
                </a:solidFill>
                <a:latin typeface="League Spartan Italics"/>
              </a:rPr>
              <a:t>TODAY'S</a:t>
            </a:r>
          </a:p>
          <a:p>
            <a:pPr defTabSz="609630">
              <a:lnSpc>
                <a:spcPts val="7000"/>
              </a:lnSpc>
            </a:pPr>
            <a:r>
              <a:rPr lang="en-US" sz="5000" spc="550" dirty="0">
                <a:solidFill>
                  <a:srgbClr val="CC0535"/>
                </a:solidFill>
                <a:latin typeface="League Spartan Italics"/>
              </a:rPr>
              <a:t>SCHEDULE </a:t>
            </a:r>
          </a:p>
        </p:txBody>
      </p:sp>
      <p:pic>
        <p:nvPicPr>
          <p:cNvPr id="14" name="Picture 13">
            <a:extLst>
              <a:ext uri="{FF2B5EF4-FFF2-40B4-BE49-F238E27FC236}">
                <a16:creationId xmlns:a16="http://schemas.microsoft.com/office/drawing/2014/main" id="{8F3BA1CB-0152-4A15-3F18-FF442F3245E6}"/>
              </a:ext>
            </a:extLst>
          </p:cNvPr>
          <p:cNvPicPr>
            <a:picLocks noChangeAspect="1"/>
          </p:cNvPicPr>
          <p:nvPr/>
        </p:nvPicPr>
        <p:blipFill>
          <a:blip r:embed="rId4"/>
          <a:stretch>
            <a:fillRect/>
          </a:stretch>
        </p:blipFill>
        <p:spPr>
          <a:xfrm>
            <a:off x="12700" y="3429000"/>
            <a:ext cx="5146443" cy="342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338"/>
            </a:xfrm>
            <a:prstGeom prst="rect">
              <a:avLst/>
            </a:prstGeom>
          </p:spPr>
          <p:txBody>
            <a:bodyPr lIns="0" tIns="0" rIns="0" bIns="0" rtlCol="0" anchor="t">
              <a:spAutoFit/>
            </a:bodyPr>
            <a:lstStyle/>
            <a:p>
              <a:pPr algn="just" defTabSz="609630">
                <a:lnSpc>
                  <a:spcPts val="5507"/>
                </a:lnSpc>
              </a:pPr>
              <a:r>
                <a:rPr lang="en-US" sz="3934" spc="433">
                  <a:solidFill>
                    <a:srgbClr val="C90027"/>
                  </a:solidFill>
                  <a:latin typeface="League Spartan Italics"/>
                </a:rPr>
                <a:t>Class Rules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algn="r" defTabSz="609630">
                <a:lnSpc>
                  <a:spcPts val="3454"/>
                </a:lnSpc>
              </a:pPr>
              <a:endParaRPr sz="1200">
                <a:solidFill>
                  <a:prstClr val="black"/>
                </a:solidFill>
                <a:latin typeface="Calibri"/>
              </a:endParaRPr>
            </a:p>
          </p:txBody>
        </p:sp>
      </p:grpSp>
      <p:sp>
        <p:nvSpPr>
          <p:cNvPr id="11" name="TextBox 11"/>
          <p:cNvSpPr txBox="1"/>
          <p:nvPr/>
        </p:nvSpPr>
        <p:spPr>
          <a:xfrm>
            <a:off x="1862450" y="1776315"/>
            <a:ext cx="8148510" cy="4746299"/>
          </a:xfrm>
          <a:prstGeom prst="rect">
            <a:avLst/>
          </a:prstGeom>
        </p:spPr>
        <p:txBody>
          <a:bodyPr lIns="0" tIns="0" rIns="0" bIns="0" rtlCol="0" anchor="t">
            <a:spAutoFit/>
          </a:bodyPr>
          <a:lstStyle/>
          <a:p>
            <a:pPr marL="863643" lvl="1" indent="-431822" algn="just" defTabSz="609630">
              <a:lnSpc>
                <a:spcPts val="7560"/>
              </a:lnSpc>
              <a:buFont typeface="Arial"/>
              <a:buChar char="•"/>
            </a:pPr>
            <a:r>
              <a:rPr lang="en-US" sz="4000" spc="40" dirty="0">
                <a:solidFill>
                  <a:srgbClr val="004A89"/>
                </a:solidFill>
                <a:latin typeface="Glacial Indifference"/>
              </a:rPr>
              <a:t>Listening Ears</a:t>
            </a:r>
          </a:p>
          <a:p>
            <a:pPr marL="863643" lvl="1" indent="-431822" algn="just" defTabSz="609630">
              <a:lnSpc>
                <a:spcPts val="7560"/>
              </a:lnSpc>
              <a:buFont typeface="Arial"/>
              <a:buChar char="•"/>
            </a:pPr>
            <a:r>
              <a:rPr lang="en-US" sz="4000" spc="40" dirty="0">
                <a:solidFill>
                  <a:srgbClr val="004A89"/>
                </a:solidFill>
                <a:latin typeface="Glacial Indifference"/>
              </a:rPr>
              <a:t>Quiet Mouths</a:t>
            </a:r>
          </a:p>
          <a:p>
            <a:pPr marL="863643" lvl="1" indent="-431822" algn="just" defTabSz="609630">
              <a:lnSpc>
                <a:spcPts val="7560"/>
              </a:lnSpc>
              <a:buFont typeface="Arial"/>
              <a:buChar char="•"/>
            </a:pPr>
            <a:r>
              <a:rPr lang="en-US" sz="4000" spc="40" dirty="0">
                <a:solidFill>
                  <a:srgbClr val="004A89"/>
                </a:solidFill>
                <a:latin typeface="Glacial Indifference"/>
              </a:rPr>
              <a:t>Follow Instructions</a:t>
            </a:r>
          </a:p>
          <a:p>
            <a:pPr marL="863643" lvl="1" indent="-431822" algn="just" defTabSz="609630">
              <a:lnSpc>
                <a:spcPts val="7560"/>
              </a:lnSpc>
              <a:buFont typeface="Arial"/>
              <a:buChar char="•"/>
            </a:pPr>
            <a:r>
              <a:rPr lang="en-US" sz="4000" spc="40" dirty="0">
                <a:solidFill>
                  <a:srgbClr val="004A89"/>
                </a:solidFill>
                <a:latin typeface="Glacial Indifference"/>
              </a:rPr>
              <a:t>Don't Yuck My Yum !</a:t>
            </a:r>
          </a:p>
          <a:p>
            <a:pPr algn="r" defTabSz="609630">
              <a:lnSpc>
                <a:spcPts val="7560"/>
              </a:lnSpc>
            </a:pPr>
            <a:endParaRPr lang="en-US" sz="4000" spc="40" dirty="0">
              <a:solidFill>
                <a:srgbClr val="004A89"/>
              </a:solidFill>
              <a:latin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685800" y="914220"/>
            <a:ext cx="11012134" cy="1550829"/>
            <a:chOff x="0" y="-750859"/>
            <a:chExt cx="22024268" cy="3356902"/>
          </a:xfrm>
        </p:grpSpPr>
        <p:sp>
          <p:nvSpPr>
            <p:cNvPr id="9" name="TextBox 9"/>
            <p:cNvSpPr txBox="1"/>
            <p:nvPr/>
          </p:nvSpPr>
          <p:spPr>
            <a:xfrm>
              <a:off x="2280988" y="-750859"/>
              <a:ext cx="19743280" cy="1433321"/>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Parts of a Plant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0870465B-5E26-6FB0-BC0E-B31CC58402FB}"/>
              </a:ext>
            </a:extLst>
          </p:cNvPr>
          <p:cNvSpPr txBox="1"/>
          <p:nvPr/>
        </p:nvSpPr>
        <p:spPr>
          <a:xfrm>
            <a:off x="1112010" y="1916784"/>
            <a:ext cx="10585924" cy="4838632"/>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rPr>
              <a:t>Who can raise their hand and tell me:</a:t>
            </a:r>
          </a:p>
          <a:p>
            <a:pPr marL="1003321" lvl="1" indent="-571500" defTabSz="609630">
              <a:buFont typeface="Arial" panose="020B0604020202020204" pitchFamily="34" charset="0"/>
              <a:buChar char="•"/>
            </a:pPr>
            <a:r>
              <a:rPr lang="en-US" sz="2800" spc="40" dirty="0">
                <a:solidFill>
                  <a:srgbClr val="004A89"/>
                </a:solidFill>
              </a:rPr>
              <a:t>The 5 parts of plants that we eat?</a:t>
            </a:r>
          </a:p>
          <a:p>
            <a:pPr marL="1460521" lvl="2" indent="-571500" defTabSz="609630">
              <a:buFont typeface="Arial" panose="020B0604020202020204" pitchFamily="34" charset="0"/>
              <a:buChar char="•"/>
            </a:pPr>
            <a:r>
              <a:rPr lang="en-US" sz="2800" b="1" spc="40" dirty="0">
                <a:solidFill>
                  <a:schemeClr val="bg2">
                    <a:lumMod val="25000"/>
                  </a:schemeClr>
                </a:solidFill>
              </a:rPr>
              <a:t>Root</a:t>
            </a:r>
          </a:p>
          <a:p>
            <a:pPr marL="1460521" lvl="2" indent="-571500" defTabSz="609630">
              <a:buFont typeface="Arial" panose="020B0604020202020204" pitchFamily="34" charset="0"/>
              <a:buChar char="•"/>
            </a:pPr>
            <a:r>
              <a:rPr lang="en-US" sz="2800" b="1" spc="40" dirty="0">
                <a:solidFill>
                  <a:schemeClr val="accent3">
                    <a:lumMod val="75000"/>
                  </a:schemeClr>
                </a:solidFill>
              </a:rPr>
              <a:t>Stem</a:t>
            </a:r>
          </a:p>
          <a:p>
            <a:pPr marL="1460521" lvl="2" indent="-571500" defTabSz="609630">
              <a:buFont typeface="Arial" panose="020B0604020202020204" pitchFamily="34" charset="0"/>
              <a:buChar char="•"/>
            </a:pPr>
            <a:r>
              <a:rPr lang="en-US" sz="2800" b="1" spc="40" dirty="0">
                <a:solidFill>
                  <a:srgbClr val="00B050"/>
                </a:solidFill>
              </a:rPr>
              <a:t>Leaves</a:t>
            </a:r>
          </a:p>
          <a:p>
            <a:pPr marL="1460521" lvl="2" indent="-571500" defTabSz="609630">
              <a:buFont typeface="Arial" panose="020B0604020202020204" pitchFamily="34" charset="0"/>
              <a:buChar char="•"/>
            </a:pPr>
            <a:r>
              <a:rPr lang="en-US" sz="2800" b="1" spc="40" dirty="0">
                <a:solidFill>
                  <a:srgbClr val="7030A0"/>
                </a:solidFill>
              </a:rPr>
              <a:t>Flower</a:t>
            </a:r>
          </a:p>
          <a:p>
            <a:pPr marL="1460521" lvl="2" indent="-571500" defTabSz="609630">
              <a:buFont typeface="Arial" panose="020B0604020202020204" pitchFamily="34" charset="0"/>
              <a:buChar char="•"/>
            </a:pPr>
            <a:r>
              <a:rPr lang="en-US" sz="2800" b="1" spc="40" dirty="0">
                <a:solidFill>
                  <a:srgbClr val="C00000"/>
                </a:solidFill>
              </a:rPr>
              <a:t>Fruit</a:t>
            </a:r>
            <a:br>
              <a:rPr lang="en-US" sz="2800" b="1" spc="40" dirty="0">
                <a:solidFill>
                  <a:srgbClr val="FFFF00"/>
                </a:solidFill>
                <a:effectLst>
                  <a:outerShdw blurRad="38100" dist="38100" dir="2700000" algn="tl">
                    <a:srgbClr val="000000">
                      <a:alpha val="43137"/>
                    </a:srgbClr>
                  </a:outerShdw>
                </a:effectLst>
              </a:rPr>
            </a:br>
            <a:endParaRPr lang="en-US" sz="2800" b="1" spc="40" dirty="0">
              <a:solidFill>
                <a:srgbClr val="FFFF00"/>
              </a:solidFill>
              <a:effectLst>
                <a:outerShdw blurRad="38100" dist="38100" dir="2700000" algn="tl">
                  <a:srgbClr val="000000">
                    <a:alpha val="43137"/>
                  </a:srgbClr>
                </a:outerShdw>
              </a:effectLst>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19724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1000"/>
                                        <p:tgtEl>
                                          <p:spTgt spid="12">
                                            <p:txEl>
                                              <p:pRg st="3" end="3"/>
                                            </p:txEl>
                                          </p:spTgt>
                                        </p:tgtEl>
                                      </p:cBhvr>
                                    </p:animEffect>
                                    <p:anim calcmode="lin" valueType="num">
                                      <p:cBhvr>
                                        <p:cTn id="2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fade">
                                      <p:cBhvr>
                                        <p:cTn id="29" dur="1000"/>
                                        <p:tgtEl>
                                          <p:spTgt spid="12">
                                            <p:txEl>
                                              <p:pRg st="4" end="4"/>
                                            </p:txEl>
                                          </p:spTgt>
                                        </p:tgtEl>
                                      </p:cBhvr>
                                    </p:animEffect>
                                    <p:anim calcmode="lin" valueType="num">
                                      <p:cBhvr>
                                        <p:cTn id="3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fade">
                                      <p:cBhvr>
                                        <p:cTn id="34" dur="1000"/>
                                        <p:tgtEl>
                                          <p:spTgt spid="12">
                                            <p:txEl>
                                              <p:pRg st="5" end="5"/>
                                            </p:txEl>
                                          </p:spTgt>
                                        </p:tgtEl>
                                      </p:cBhvr>
                                    </p:animEffect>
                                    <p:anim calcmode="lin" valueType="num">
                                      <p:cBhvr>
                                        <p:cTn id="35"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animEffect transition="in" filter="fade">
                                      <p:cBhvr>
                                        <p:cTn id="39" dur="1000"/>
                                        <p:tgtEl>
                                          <p:spTgt spid="12">
                                            <p:txEl>
                                              <p:pRg st="6" end="6"/>
                                            </p:txEl>
                                          </p:spTgt>
                                        </p:tgtEl>
                                      </p:cBhvr>
                                    </p:animEffect>
                                    <p:anim calcmode="lin" valueType="num">
                                      <p:cBhvr>
                                        <p:cTn id="4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sp>
        <p:nvSpPr>
          <p:cNvPr id="10" name="TextBox 10"/>
          <p:cNvSpPr txBox="1"/>
          <p:nvPr/>
        </p:nvSpPr>
        <p:spPr>
          <a:xfrm>
            <a:off x="685800" y="2116453"/>
            <a:ext cx="9871640" cy="34859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870465B-5E26-6FB0-BC0E-B31CC58402FB}"/>
              </a:ext>
            </a:extLst>
          </p:cNvPr>
          <p:cNvSpPr txBox="1"/>
          <p:nvPr/>
        </p:nvSpPr>
        <p:spPr>
          <a:xfrm>
            <a:off x="1465614" y="1362602"/>
            <a:ext cx="10585924" cy="6673109"/>
          </a:xfrm>
          <a:prstGeom prst="rect">
            <a:avLst/>
          </a:prstGeom>
        </p:spPr>
        <p:txBody>
          <a:bodyPr wrap="square" lIns="0" tIns="0" rIns="0" bIns="0" rtlCol="0" anchor="t">
            <a:spAutoFit/>
          </a:bodyPr>
          <a:lstStyle/>
          <a:p>
            <a:pPr marL="431821" lvl="1" algn="just" defTabSz="609630"/>
            <a:r>
              <a:rPr lang="en-US" sz="2800" b="1" spc="40" dirty="0">
                <a:solidFill>
                  <a:srgbClr val="004A89"/>
                </a:solidFill>
                <a:latin typeface="+mj-lt"/>
              </a:rPr>
              <a:t>Now, who can raise their hand and tell me an example of a:</a:t>
            </a:r>
          </a:p>
          <a:p>
            <a:pPr marL="431821" lvl="1" algn="just" defTabSz="609630"/>
            <a:endParaRPr lang="en-US" sz="2800" b="1" spc="40" dirty="0">
              <a:solidFill>
                <a:srgbClr val="004A89"/>
              </a:solidFill>
              <a:latin typeface="+mj-lt"/>
            </a:endParaRPr>
          </a:p>
          <a:p>
            <a:pPr marL="431821" lvl="1" algn="just" defTabSz="609630"/>
            <a:endParaRPr lang="en-US" sz="1000" b="1" spc="40" dirty="0">
              <a:solidFill>
                <a:srgbClr val="004A89"/>
              </a:solidFill>
              <a:latin typeface="+mj-lt"/>
            </a:endParaRPr>
          </a:p>
          <a:p>
            <a:pPr marL="889021" lvl="2" defTabSz="609630"/>
            <a:r>
              <a:rPr lang="en-US" sz="3200" b="1" spc="40" dirty="0">
                <a:solidFill>
                  <a:srgbClr val="EEECE1">
                    <a:lumMod val="25000"/>
                  </a:srgbClr>
                </a:solidFill>
              </a:rPr>
              <a:t>Root</a:t>
            </a:r>
          </a:p>
          <a:p>
            <a:pPr marL="1346221" lvl="3" defTabSz="609630"/>
            <a:r>
              <a:rPr lang="en-US" sz="3200" b="1" spc="40" dirty="0">
                <a:solidFill>
                  <a:srgbClr val="EEECE1">
                    <a:lumMod val="25000"/>
                  </a:srgbClr>
                </a:solidFill>
              </a:rPr>
              <a:t>Carrot, potato, onion, sweet potato</a:t>
            </a:r>
            <a:br>
              <a:rPr lang="en-US" sz="2800" b="1" spc="40" dirty="0">
                <a:solidFill>
                  <a:srgbClr val="EEECE1">
                    <a:lumMod val="25000"/>
                  </a:srgbClr>
                </a:solidFill>
              </a:rPr>
            </a:br>
            <a:endParaRPr lang="en-US" sz="2800" b="1" spc="40" dirty="0">
              <a:solidFill>
                <a:srgbClr val="EEECE1">
                  <a:lumMod val="25000"/>
                </a:srgbClr>
              </a:solidFill>
            </a:endParaRPr>
          </a:p>
          <a:p>
            <a:pPr marL="889021" lvl="2" defTabSz="609630"/>
            <a:r>
              <a:rPr lang="en-US" sz="3200" b="1" spc="40" dirty="0">
                <a:solidFill>
                  <a:srgbClr val="9BBB59">
                    <a:lumMod val="75000"/>
                  </a:srgbClr>
                </a:solidFill>
              </a:rPr>
              <a:t>Stem</a:t>
            </a:r>
          </a:p>
          <a:p>
            <a:pPr marL="1346221" lvl="3" defTabSz="609630"/>
            <a:r>
              <a:rPr lang="en-US" sz="3200" b="1" spc="40" dirty="0">
                <a:solidFill>
                  <a:srgbClr val="9BBB59">
                    <a:lumMod val="75000"/>
                  </a:srgbClr>
                </a:solidFill>
              </a:rPr>
              <a:t>Celery, Asparagus</a:t>
            </a:r>
            <a:br>
              <a:rPr lang="en-US" sz="2800" b="1" spc="40" dirty="0">
                <a:solidFill>
                  <a:srgbClr val="9BBB59">
                    <a:lumMod val="75000"/>
                  </a:srgbClr>
                </a:solidFill>
              </a:rPr>
            </a:br>
            <a:endParaRPr lang="en-US" sz="2800" b="1" spc="40" dirty="0">
              <a:solidFill>
                <a:srgbClr val="9BBB59">
                  <a:lumMod val="75000"/>
                </a:srgbClr>
              </a:solidFill>
            </a:endParaRPr>
          </a:p>
          <a:p>
            <a:pPr marL="889021" lvl="2" defTabSz="609630"/>
            <a:r>
              <a:rPr lang="en-US" sz="3200" b="1" spc="40" dirty="0">
                <a:solidFill>
                  <a:srgbClr val="00B050"/>
                </a:solidFill>
              </a:rPr>
              <a:t>Leaf</a:t>
            </a:r>
          </a:p>
          <a:p>
            <a:pPr marL="1346221" lvl="3" defTabSz="609630"/>
            <a:r>
              <a:rPr lang="en-US" sz="3200" b="1" spc="40" dirty="0">
                <a:solidFill>
                  <a:srgbClr val="00B050"/>
                </a:solidFill>
              </a:rPr>
              <a:t>Spinach, lettuce, cabbage, collard greens, kale</a:t>
            </a:r>
          </a:p>
          <a:p>
            <a:pPr algn="r" defTabSz="609630">
              <a:lnSpc>
                <a:spcPts val="7560"/>
              </a:lnSpc>
            </a:pPr>
            <a:endParaRPr lang="en-US" sz="4400" spc="40" dirty="0">
              <a:solidFill>
                <a:srgbClr val="004A89"/>
              </a:solidFill>
              <a:latin typeface="Glacial Indifference"/>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6808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 calcmode="lin" valueType="num">
                                      <p:cBhvr additive="base">
                                        <p:cTn id="31"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 calcmode="lin" valueType="num">
                                      <p:cBhvr additive="base">
                                        <p:cTn id="37"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anim calcmode="lin" valueType="num">
                                      <p:cBhvr additive="base">
                                        <p:cTn id="43"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sp>
        <p:nvSpPr>
          <p:cNvPr id="10" name="TextBox 10"/>
          <p:cNvSpPr txBox="1"/>
          <p:nvPr/>
        </p:nvSpPr>
        <p:spPr>
          <a:xfrm>
            <a:off x="685800" y="2116453"/>
            <a:ext cx="9871640" cy="34859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870465B-5E26-6FB0-BC0E-B31CC58402FB}"/>
              </a:ext>
            </a:extLst>
          </p:cNvPr>
          <p:cNvSpPr txBox="1"/>
          <p:nvPr/>
        </p:nvSpPr>
        <p:spPr>
          <a:xfrm>
            <a:off x="1465614" y="1362602"/>
            <a:ext cx="10585924" cy="5011115"/>
          </a:xfrm>
          <a:prstGeom prst="rect">
            <a:avLst/>
          </a:prstGeom>
        </p:spPr>
        <p:txBody>
          <a:bodyPr wrap="square" lIns="0" tIns="0" rIns="0" bIns="0" rtlCol="0" anchor="t">
            <a:spAutoFit/>
          </a:bodyPr>
          <a:lstStyle/>
          <a:p>
            <a:pPr marL="431821" lvl="1" algn="just" defTabSz="609630"/>
            <a:r>
              <a:rPr lang="en-US" sz="2800" b="1" spc="40" dirty="0">
                <a:solidFill>
                  <a:srgbClr val="004A89"/>
                </a:solidFill>
                <a:latin typeface="+mj-lt"/>
              </a:rPr>
              <a:t>Now, who can raise their hand and tell me an example of a:</a:t>
            </a:r>
          </a:p>
          <a:p>
            <a:pPr marL="431821" lvl="1" algn="just" defTabSz="609630"/>
            <a:endParaRPr lang="en-US" sz="1000" b="1" spc="40" dirty="0">
              <a:solidFill>
                <a:srgbClr val="004A89"/>
              </a:solidFill>
              <a:latin typeface="+mj-lt"/>
            </a:endParaRPr>
          </a:p>
          <a:p>
            <a:pPr marL="889021" lvl="2" defTabSz="609630"/>
            <a:endParaRPr lang="en-US" sz="2800" b="1" spc="40" dirty="0">
              <a:solidFill>
                <a:srgbClr val="00B050"/>
              </a:solidFill>
            </a:endParaRPr>
          </a:p>
          <a:p>
            <a:pPr marL="889021" lvl="2" defTabSz="609630"/>
            <a:r>
              <a:rPr lang="en-US" sz="2800" b="1" spc="40" dirty="0">
                <a:solidFill>
                  <a:srgbClr val="7030A0"/>
                </a:solidFill>
              </a:rPr>
              <a:t>Flower</a:t>
            </a:r>
          </a:p>
          <a:p>
            <a:pPr marL="1346221" lvl="3" defTabSz="609630"/>
            <a:r>
              <a:rPr lang="en-US" sz="2800" b="1" spc="40" dirty="0">
                <a:solidFill>
                  <a:srgbClr val="7030A0"/>
                </a:solidFill>
              </a:rPr>
              <a:t>Broccoli, cauliflower, artichoke</a:t>
            </a:r>
            <a:br>
              <a:rPr lang="en-US" sz="2800" b="1" spc="40" dirty="0">
                <a:solidFill>
                  <a:srgbClr val="7030A0"/>
                </a:solidFill>
              </a:rPr>
            </a:br>
            <a:endParaRPr lang="en-US" sz="2800" b="1" spc="40" dirty="0">
              <a:solidFill>
                <a:srgbClr val="7030A0"/>
              </a:solidFill>
            </a:endParaRPr>
          </a:p>
          <a:p>
            <a:pPr marL="889021" lvl="2" defTabSz="609630"/>
            <a:r>
              <a:rPr lang="en-US" sz="2800" b="1" spc="40" dirty="0">
                <a:solidFill>
                  <a:srgbClr val="C00000"/>
                </a:solidFill>
              </a:rPr>
              <a:t>Fruit</a:t>
            </a:r>
          </a:p>
          <a:p>
            <a:pPr marL="1346221" lvl="3" defTabSz="609630"/>
            <a:r>
              <a:rPr lang="en-US" sz="2800" b="1" spc="40" dirty="0">
                <a:solidFill>
                  <a:srgbClr val="C00000"/>
                </a:solidFill>
              </a:rPr>
              <a:t>Apples, strawberry, pear, tomato, cucumber</a:t>
            </a:r>
            <a:endParaRPr lang="en-US" sz="2800" spc="40" dirty="0">
              <a:solidFill>
                <a:srgbClr val="004A89"/>
              </a:solidFill>
            </a:endParaRPr>
          </a:p>
          <a:p>
            <a:pPr algn="r" defTabSz="609630">
              <a:lnSpc>
                <a:spcPts val="7560"/>
              </a:lnSpc>
            </a:pPr>
            <a:endParaRPr lang="en-US" sz="4000" spc="40" dirty="0">
              <a:solidFill>
                <a:srgbClr val="004A89"/>
              </a:solidFill>
              <a:latin typeface="Glacial Indifference"/>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31246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 calcmode="lin" valueType="num">
                                      <p:cBhvr additive="base">
                                        <p:cTn id="31"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4"/>
            <a:srcRect/>
            <a:stretch>
              <a:fillRect/>
            </a:stretch>
          </p:blipFill>
          <p:spPr>
            <a:xfrm>
              <a:off x="457876" y="169399"/>
              <a:ext cx="2388793" cy="2882404"/>
            </a:xfrm>
            <a:prstGeom prst="rect">
              <a:avLst/>
            </a:prstGeom>
          </p:spPr>
        </p:pic>
      </p:grpSp>
      <p:grpSp>
        <p:nvGrpSpPr>
          <p:cNvPr id="8" name="Group 8"/>
          <p:cNvGrpSpPr/>
          <p:nvPr/>
        </p:nvGrpSpPr>
        <p:grpSpPr>
          <a:xfrm>
            <a:off x="1733850" y="789259"/>
            <a:ext cx="9974842" cy="1376734"/>
            <a:chOff x="-206404" y="-147425"/>
            <a:chExt cx="19949684" cy="2753468"/>
          </a:xfrm>
        </p:grpSpPr>
        <p:sp>
          <p:nvSpPr>
            <p:cNvPr id="9" name="TextBox 9"/>
            <p:cNvSpPr txBox="1"/>
            <p:nvPr/>
          </p:nvSpPr>
          <p:spPr>
            <a:xfrm>
              <a:off x="-206404" y="-147425"/>
              <a:ext cx="19743280" cy="1324338"/>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OK, let’s get started</a:t>
              </a:r>
              <a:r>
                <a:rPr lang="en-US" sz="3934" spc="433" dirty="0">
                  <a:solidFill>
                    <a:srgbClr val="C90027"/>
                  </a:solidFill>
                  <a:latin typeface="League Spartan Italics"/>
                </a:rPr>
                <a:t>!</a:t>
              </a: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Online Media 12" title="Fiber Foods">
            <a:hlinkClick r:id="" action="ppaction://media"/>
            <a:extLst>
              <a:ext uri="{FF2B5EF4-FFF2-40B4-BE49-F238E27FC236}">
                <a16:creationId xmlns:a16="http://schemas.microsoft.com/office/drawing/2014/main" id="{DF30E7B6-76AF-767E-6D13-A2EF3DE521A7}"/>
              </a:ext>
            </a:extLst>
          </p:cNvPr>
          <p:cNvPicPr>
            <a:picLocks noRot="1" noChangeAspect="1"/>
          </p:cNvPicPr>
          <p:nvPr>
            <a:videoFile r:link="rId1"/>
          </p:nvPr>
        </p:nvPicPr>
        <p:blipFill>
          <a:blip r:embed="rId5"/>
          <a:stretch>
            <a:fillRect/>
          </a:stretch>
        </p:blipFill>
        <p:spPr>
          <a:xfrm>
            <a:off x="3211169" y="2165993"/>
            <a:ext cx="6514381" cy="3680625"/>
          </a:xfrm>
          <a:prstGeom prst="rect">
            <a:avLst/>
          </a:prstGeom>
        </p:spPr>
      </p:pic>
    </p:spTree>
    <p:extLst>
      <p:ext uri="{BB962C8B-B14F-4D97-AF65-F5344CB8AC3E}">
        <p14:creationId xmlns:p14="http://schemas.microsoft.com/office/powerpoint/2010/main" val="83109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685800" y="914220"/>
            <a:ext cx="11012134" cy="1550829"/>
            <a:chOff x="0" y="-750859"/>
            <a:chExt cx="22024268" cy="3356902"/>
          </a:xfrm>
        </p:grpSpPr>
        <p:sp>
          <p:nvSpPr>
            <p:cNvPr id="9" name="TextBox 9"/>
            <p:cNvSpPr txBox="1"/>
            <p:nvPr/>
          </p:nvSpPr>
          <p:spPr>
            <a:xfrm>
              <a:off x="2280988" y="-750859"/>
              <a:ext cx="19743280" cy="1433321"/>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OK, let’s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0870465B-5E26-6FB0-BC0E-B31CC58402FB}"/>
              </a:ext>
            </a:extLst>
          </p:cNvPr>
          <p:cNvSpPr txBox="1"/>
          <p:nvPr/>
        </p:nvSpPr>
        <p:spPr>
          <a:xfrm>
            <a:off x="1112010" y="1916784"/>
            <a:ext cx="10585924" cy="5534336"/>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rPr>
              <a:t>Who can raise their hand and tell me:</a:t>
            </a:r>
          </a:p>
          <a:p>
            <a:pPr marL="774721" lvl="1" indent="-342900" defTabSz="609630">
              <a:buFont typeface="Arial" panose="020B0604020202020204" pitchFamily="34" charset="0"/>
              <a:buChar char="•"/>
            </a:pPr>
            <a:endParaRPr lang="en-US" sz="2400" spc="40" dirty="0">
              <a:solidFill>
                <a:srgbClr val="004A89"/>
              </a:solidFill>
            </a:endParaRPr>
          </a:p>
          <a:p>
            <a:pPr marL="774721" lvl="1" indent="-342900" defTabSz="609630">
              <a:buFont typeface="Arial" panose="020B0604020202020204" pitchFamily="34" charset="0"/>
              <a:buChar char="•"/>
            </a:pPr>
            <a:r>
              <a:rPr lang="en-US" sz="2400" b="1" spc="40" dirty="0">
                <a:solidFill>
                  <a:schemeClr val="accent3"/>
                </a:solidFill>
              </a:rPr>
              <a:t>Fiber is the part of _____ foods that our bodies do not digest.</a:t>
            </a:r>
          </a:p>
          <a:p>
            <a:pPr marL="1231921" lvl="2" indent="-342900" defTabSz="609630">
              <a:buFont typeface="Arial" panose="020B0604020202020204" pitchFamily="34" charset="0"/>
              <a:buChar char="•"/>
            </a:pPr>
            <a:r>
              <a:rPr lang="en-US" sz="2400" b="1" spc="40" dirty="0">
                <a:solidFill>
                  <a:schemeClr val="accent3"/>
                </a:solidFill>
              </a:rPr>
              <a:t>Plant </a:t>
            </a:r>
            <a:br>
              <a:rPr lang="en-US" sz="2400" spc="40" dirty="0">
                <a:solidFill>
                  <a:srgbClr val="004A89"/>
                </a:solidFill>
              </a:rPr>
            </a:br>
            <a:endParaRPr lang="en-US" sz="2400" spc="40" dirty="0">
              <a:solidFill>
                <a:srgbClr val="004A89"/>
              </a:solidFill>
            </a:endParaRPr>
          </a:p>
          <a:p>
            <a:pPr marL="774721" lvl="1" indent="-342900" defTabSz="609630">
              <a:buFont typeface="Arial" panose="020B0604020202020204" pitchFamily="34" charset="0"/>
              <a:buChar char="•"/>
            </a:pPr>
            <a:r>
              <a:rPr lang="en-US" sz="2400" spc="40" dirty="0">
                <a:solidFill>
                  <a:srgbClr val="004A89"/>
                </a:solidFill>
              </a:rPr>
              <a:t>________ occurs when our bodies break down foods into tiny parts</a:t>
            </a:r>
          </a:p>
          <a:p>
            <a:pPr marL="1231921" lvl="2" indent="-342900" defTabSz="609630">
              <a:buFont typeface="Arial" panose="020B0604020202020204" pitchFamily="34" charset="0"/>
              <a:buChar char="•"/>
            </a:pPr>
            <a:r>
              <a:rPr lang="en-US" sz="2400" spc="40" dirty="0">
                <a:solidFill>
                  <a:srgbClr val="004A89"/>
                </a:solidFill>
              </a:rPr>
              <a:t>Digestion </a:t>
            </a:r>
            <a:br>
              <a:rPr lang="en-US" sz="2400" spc="40" dirty="0">
                <a:solidFill>
                  <a:srgbClr val="004A89"/>
                </a:solidFill>
              </a:rPr>
            </a:br>
            <a:endParaRPr lang="en-US" sz="2400" spc="40" dirty="0">
              <a:solidFill>
                <a:srgbClr val="004A89"/>
              </a:solidFill>
            </a:endParaRPr>
          </a:p>
          <a:p>
            <a:pPr marL="774721" lvl="1" indent="-342900" defTabSz="609630">
              <a:buFont typeface="Arial" panose="020B0604020202020204" pitchFamily="34" charset="0"/>
              <a:buChar char="•"/>
            </a:pPr>
            <a:r>
              <a:rPr lang="en-US" sz="2400" spc="40" dirty="0">
                <a:solidFill>
                  <a:schemeClr val="accent2"/>
                </a:solidFill>
              </a:rPr>
              <a:t>In which parts of our bodies does digestion occur?</a:t>
            </a:r>
          </a:p>
          <a:p>
            <a:pPr marL="1231921" lvl="2" indent="-342900" defTabSz="609630">
              <a:buFont typeface="Arial" panose="020B0604020202020204" pitchFamily="34" charset="0"/>
              <a:buChar char="•"/>
            </a:pPr>
            <a:r>
              <a:rPr lang="en-US" sz="2400" spc="40" dirty="0">
                <a:solidFill>
                  <a:schemeClr val="accent2"/>
                </a:solidFill>
              </a:rPr>
              <a:t>In our stomach and intestines</a:t>
            </a:r>
          </a:p>
          <a:p>
            <a:pPr marL="431821" lvl="1" algn="just" defTabSz="609630"/>
            <a:endParaRPr lang="en-US" sz="2400" spc="40" dirty="0">
              <a:solidFill>
                <a:srgbClr val="004A89"/>
              </a:solidFill>
            </a:endParaRPr>
          </a:p>
          <a:p>
            <a:pPr algn="r" defTabSz="609630">
              <a:lnSpc>
                <a:spcPts val="7560"/>
              </a:lnSpc>
            </a:pPr>
            <a:endParaRPr lang="en-US" sz="4000" spc="40" dirty="0">
              <a:solidFill>
                <a:srgbClr val="004A89"/>
              </a:solidFill>
              <a:latin typeface="Glacial Indifference"/>
            </a:endParaRPr>
          </a:p>
        </p:txBody>
      </p:sp>
      <p:pic>
        <p:nvPicPr>
          <p:cNvPr id="13" name="Graphic 12" descr="Plant With Roots outline">
            <a:extLst>
              <a:ext uri="{FF2B5EF4-FFF2-40B4-BE49-F238E27FC236}">
                <a16:creationId xmlns:a16="http://schemas.microsoft.com/office/drawing/2014/main" id="{A4F10D1F-A832-8B91-2CDE-490C609B77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48891" y="3581025"/>
            <a:ext cx="574964" cy="574964"/>
          </a:xfrm>
          <a:prstGeom prst="rect">
            <a:avLst/>
          </a:prstGeom>
        </p:spPr>
      </p:pic>
      <p:pic>
        <p:nvPicPr>
          <p:cNvPr id="15" name="Graphic 14" descr="Stomach outline">
            <a:extLst>
              <a:ext uri="{FF2B5EF4-FFF2-40B4-BE49-F238E27FC236}">
                <a16:creationId xmlns:a16="http://schemas.microsoft.com/office/drawing/2014/main" id="{35706E67-0515-C45F-05F9-07FFFA5D24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10390" y="5829390"/>
            <a:ext cx="685620" cy="685620"/>
          </a:xfrm>
          <a:prstGeom prst="rect">
            <a:avLst/>
          </a:prstGeom>
        </p:spPr>
      </p:pic>
      <p:pic>
        <p:nvPicPr>
          <p:cNvPr id="19" name="Graphic 18" descr="Apple with solid fill">
            <a:extLst>
              <a:ext uri="{FF2B5EF4-FFF2-40B4-BE49-F238E27FC236}">
                <a16:creationId xmlns:a16="http://schemas.microsoft.com/office/drawing/2014/main" id="{D37B41CE-1830-A825-750E-5D6EB271A7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08308" y="4660333"/>
            <a:ext cx="517327" cy="517327"/>
          </a:xfrm>
          <a:prstGeom prst="rect">
            <a:avLst/>
          </a:prstGeom>
        </p:spPr>
      </p:pic>
      <p:pic>
        <p:nvPicPr>
          <p:cNvPr id="21" name="Graphic 20" descr="Arrow Right with solid fill">
            <a:extLst>
              <a:ext uri="{FF2B5EF4-FFF2-40B4-BE49-F238E27FC236}">
                <a16:creationId xmlns:a16="http://schemas.microsoft.com/office/drawing/2014/main" id="{318065FA-4F92-F6F3-FCAD-8CF4D7E603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V="1">
            <a:off x="4313791" y="4609199"/>
            <a:ext cx="517328" cy="696532"/>
          </a:xfrm>
          <a:prstGeom prst="rect">
            <a:avLst/>
          </a:prstGeom>
        </p:spPr>
      </p:pic>
      <p:sp>
        <p:nvSpPr>
          <p:cNvPr id="42" name="Oval 41">
            <a:extLst>
              <a:ext uri="{FF2B5EF4-FFF2-40B4-BE49-F238E27FC236}">
                <a16:creationId xmlns:a16="http://schemas.microsoft.com/office/drawing/2014/main" id="{F2B85166-253A-E7F3-DAD2-E057E8A346D6}"/>
              </a:ext>
            </a:extLst>
          </p:cNvPr>
          <p:cNvSpPr/>
          <p:nvPr/>
        </p:nvSpPr>
        <p:spPr>
          <a:xfrm>
            <a:off x="5092719" y="4718433"/>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322228E-EECA-9AB3-89BB-040DF5E97165}"/>
              </a:ext>
            </a:extLst>
          </p:cNvPr>
          <p:cNvSpPr/>
          <p:nvPr/>
        </p:nvSpPr>
        <p:spPr>
          <a:xfrm>
            <a:off x="5055295" y="4897098"/>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80FCA00-97A3-DE0F-3117-56E8526ADD98}"/>
              </a:ext>
            </a:extLst>
          </p:cNvPr>
          <p:cNvSpPr/>
          <p:nvPr/>
        </p:nvSpPr>
        <p:spPr>
          <a:xfrm>
            <a:off x="5195482" y="5001670"/>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4C898ED-E444-FC6B-5F73-7E53599CED6F}"/>
              </a:ext>
            </a:extLst>
          </p:cNvPr>
          <p:cNvSpPr/>
          <p:nvPr/>
        </p:nvSpPr>
        <p:spPr>
          <a:xfrm>
            <a:off x="5228704" y="4830896"/>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E08B42-DAA2-6DE6-3619-752208501366}"/>
              </a:ext>
            </a:extLst>
          </p:cNvPr>
          <p:cNvSpPr/>
          <p:nvPr/>
        </p:nvSpPr>
        <p:spPr>
          <a:xfrm>
            <a:off x="5402115" y="4942546"/>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5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2" grpId="0" animBg="1"/>
      <p:bldP spid="43" grpId="0" animBg="1"/>
      <p:bldP spid="44" grpId="0" animBg="1"/>
      <p:bldP spid="45"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685800" y="914220"/>
            <a:ext cx="11012134" cy="1550829"/>
            <a:chOff x="0" y="-750859"/>
            <a:chExt cx="22024268" cy="3356902"/>
          </a:xfrm>
        </p:grpSpPr>
        <p:sp>
          <p:nvSpPr>
            <p:cNvPr id="9" name="TextBox 9"/>
            <p:cNvSpPr txBox="1"/>
            <p:nvPr/>
          </p:nvSpPr>
          <p:spPr>
            <a:xfrm>
              <a:off x="2280988" y="-750859"/>
              <a:ext cx="19743280" cy="1433321"/>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OK, let’s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0870465B-5E26-6FB0-BC0E-B31CC58402FB}"/>
              </a:ext>
            </a:extLst>
          </p:cNvPr>
          <p:cNvSpPr txBox="1"/>
          <p:nvPr/>
        </p:nvSpPr>
        <p:spPr>
          <a:xfrm>
            <a:off x="1112010" y="1544874"/>
            <a:ext cx="10585924" cy="5534336"/>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rPr>
              <a:t>Who can raise their hand and tell me:</a:t>
            </a:r>
          </a:p>
          <a:p>
            <a:pPr marL="774721" lvl="1" indent="-342900" algn="just" defTabSz="609630">
              <a:buFont typeface="Arial" panose="020B0604020202020204" pitchFamily="34" charset="0"/>
              <a:buChar char="•"/>
            </a:pPr>
            <a:endParaRPr lang="en-US" sz="2400" spc="40" dirty="0">
              <a:solidFill>
                <a:srgbClr val="004A89"/>
              </a:solidFill>
            </a:endParaRPr>
          </a:p>
          <a:p>
            <a:pPr marL="774721" lvl="1" indent="-342900" algn="just" defTabSz="609630">
              <a:buFont typeface="Arial" panose="020B0604020202020204" pitchFamily="34" charset="0"/>
              <a:buChar char="•"/>
            </a:pPr>
            <a:r>
              <a:rPr lang="en-US" sz="2400" spc="40" dirty="0">
                <a:solidFill>
                  <a:schemeClr val="accent2"/>
                </a:solidFill>
              </a:rPr>
              <a:t>Fiber also helps our _______ stay healthy and strong.</a:t>
            </a:r>
          </a:p>
          <a:p>
            <a:pPr marL="1231921" lvl="2" indent="-342900" algn="just" defTabSz="609630">
              <a:buFont typeface="Arial" panose="020B0604020202020204" pitchFamily="34" charset="0"/>
              <a:buChar char="•"/>
            </a:pPr>
            <a:r>
              <a:rPr lang="en-US" sz="2400" spc="40" dirty="0">
                <a:solidFill>
                  <a:schemeClr val="accent2"/>
                </a:solidFill>
              </a:rPr>
              <a:t>Hearts </a:t>
            </a:r>
          </a:p>
          <a:p>
            <a:pPr marL="774721" lvl="1" indent="-342900" algn="just" defTabSz="609630">
              <a:buFont typeface="Arial" panose="020B0604020202020204" pitchFamily="34" charset="0"/>
              <a:buChar char="•"/>
            </a:pPr>
            <a:endParaRPr lang="en-US" sz="2400" spc="40" dirty="0">
              <a:solidFill>
                <a:srgbClr val="004A89"/>
              </a:solidFill>
            </a:endParaRPr>
          </a:p>
          <a:p>
            <a:pPr marL="774721" lvl="1" indent="-342900" algn="just" defTabSz="609630">
              <a:buFont typeface="Arial" panose="020B0604020202020204" pitchFamily="34" charset="0"/>
              <a:buChar char="•"/>
            </a:pPr>
            <a:r>
              <a:rPr lang="en-US" sz="2400" spc="40" dirty="0">
                <a:solidFill>
                  <a:srgbClr val="004A89"/>
                </a:solidFill>
              </a:rPr>
              <a:t>Fiber and _______ work together to keep our bodies clean.</a:t>
            </a:r>
          </a:p>
          <a:p>
            <a:pPr marL="1231921" lvl="2" indent="-342900" algn="just" defTabSz="609630">
              <a:buFont typeface="Arial" panose="020B0604020202020204" pitchFamily="34" charset="0"/>
              <a:buChar char="•"/>
            </a:pPr>
            <a:r>
              <a:rPr lang="en-US" sz="2400" spc="40" dirty="0">
                <a:solidFill>
                  <a:srgbClr val="004A89"/>
                </a:solidFill>
              </a:rPr>
              <a:t>Water </a:t>
            </a:r>
          </a:p>
          <a:p>
            <a:pPr marL="774721" lvl="1" indent="-342900" algn="just" defTabSz="609630">
              <a:buFont typeface="Arial" panose="020B0604020202020204" pitchFamily="34" charset="0"/>
              <a:buChar char="•"/>
            </a:pPr>
            <a:endParaRPr lang="en-US" sz="2400" spc="40" dirty="0">
              <a:solidFill>
                <a:srgbClr val="004A89"/>
              </a:solidFill>
            </a:endParaRPr>
          </a:p>
          <a:p>
            <a:pPr marL="774721" lvl="1" indent="-342900" algn="just" defTabSz="609630">
              <a:buFont typeface="Arial" panose="020B0604020202020204" pitchFamily="34" charset="0"/>
              <a:buChar char="•"/>
            </a:pPr>
            <a:r>
              <a:rPr lang="en-US" sz="2400" b="1" spc="40" dirty="0">
                <a:solidFill>
                  <a:schemeClr val="accent3"/>
                </a:solidFill>
              </a:rPr>
              <a:t>Some examples of plant foods that have lots of fiber are______.</a:t>
            </a:r>
          </a:p>
          <a:p>
            <a:pPr marL="1231921" lvl="2" indent="-342900" algn="just" defTabSz="609630">
              <a:buFont typeface="Arial" panose="020B0604020202020204" pitchFamily="34" charset="0"/>
              <a:buChar char="•"/>
            </a:pPr>
            <a:r>
              <a:rPr lang="en-US" sz="2400" b="1" spc="40" dirty="0">
                <a:solidFill>
                  <a:schemeClr val="accent3"/>
                </a:solidFill>
              </a:rPr>
              <a:t>Raspberries, apples, pears, broccoli, whole wheat bread, oatmeal, peas, brown rice </a:t>
            </a:r>
          </a:p>
          <a:p>
            <a:pPr algn="r" defTabSz="609630">
              <a:lnSpc>
                <a:spcPts val="7560"/>
              </a:lnSpc>
            </a:pPr>
            <a:endParaRPr lang="en-US" sz="4000" spc="40" dirty="0">
              <a:solidFill>
                <a:srgbClr val="004A89"/>
              </a:solidFill>
              <a:latin typeface="Glacial Indifference"/>
            </a:endParaRPr>
          </a:p>
        </p:txBody>
      </p:sp>
      <p:pic>
        <p:nvPicPr>
          <p:cNvPr id="13" name="Graphic 12" descr="Heart with solid fill">
            <a:extLst>
              <a:ext uri="{FF2B5EF4-FFF2-40B4-BE49-F238E27FC236}">
                <a16:creationId xmlns:a16="http://schemas.microsoft.com/office/drawing/2014/main" id="{9CB4B672-9782-012F-73A1-469F42E6A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6206" y="3212007"/>
            <a:ext cx="561109" cy="561109"/>
          </a:xfrm>
          <a:prstGeom prst="rect">
            <a:avLst/>
          </a:prstGeom>
        </p:spPr>
      </p:pic>
      <p:pic>
        <p:nvPicPr>
          <p:cNvPr id="15" name="Graphic 14" descr="Leaky Tap outline">
            <a:extLst>
              <a:ext uri="{FF2B5EF4-FFF2-40B4-BE49-F238E27FC236}">
                <a16:creationId xmlns:a16="http://schemas.microsoft.com/office/drawing/2014/main" id="{051927D5-B2B3-985E-0EBE-DBD1BC457C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6206" y="4392952"/>
            <a:ext cx="457200" cy="457200"/>
          </a:xfrm>
          <a:prstGeom prst="rect">
            <a:avLst/>
          </a:prstGeom>
        </p:spPr>
      </p:pic>
      <p:pic>
        <p:nvPicPr>
          <p:cNvPr id="17" name="Graphic 16" descr="Plant With Roots outline">
            <a:extLst>
              <a:ext uri="{FF2B5EF4-FFF2-40B4-BE49-F238E27FC236}">
                <a16:creationId xmlns:a16="http://schemas.microsoft.com/office/drawing/2014/main" id="{D7AC2C59-3C5A-140A-ABF2-F14C28E975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7440" y="4850152"/>
            <a:ext cx="674193" cy="674193"/>
          </a:xfrm>
          <a:prstGeom prst="rect">
            <a:avLst/>
          </a:prstGeom>
        </p:spPr>
      </p:pic>
    </p:spTree>
    <p:extLst>
      <p:ext uri="{BB962C8B-B14F-4D97-AF65-F5344CB8AC3E}">
        <p14:creationId xmlns:p14="http://schemas.microsoft.com/office/powerpoint/2010/main" val="162801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759198661B34298EEBCAE4266E0C2" ma:contentTypeVersion="16" ma:contentTypeDescription="Create a new document." ma:contentTypeScope="" ma:versionID="ee0c46cb4bdfaeba287131894465c77b">
  <xsd:schema xmlns:xsd="http://www.w3.org/2001/XMLSchema" xmlns:xs="http://www.w3.org/2001/XMLSchema" xmlns:p="http://schemas.microsoft.com/office/2006/metadata/properties" xmlns:ns2="4c08038d-2f6b-4432-9315-73bbbe05644a" xmlns:ns3="89002f21-a8e8-4d98-8b0f-e5923d9dac52" targetNamespace="http://schemas.microsoft.com/office/2006/metadata/properties" ma:root="true" ma:fieldsID="b9e70a9adb7fa6676afc4c20387d7566" ns2:_="" ns3:_="">
    <xsd:import namespace="4c08038d-2f6b-4432-9315-73bbbe05644a"/>
    <xsd:import namespace="89002f21-a8e8-4d98-8b0f-e5923d9dac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8038d-2f6b-4432-9315-73bbbe056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002f21-a8e8-4d98-8b0f-e5923d9dac5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d35012-42f1-4f10-abb3-68c74eb67505}" ma:internalName="TaxCatchAll" ma:showField="CatchAllData" ma:web="89002f21-a8e8-4d98-8b0f-e5923d9dac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002f21-a8e8-4d98-8b0f-e5923d9dac52" xsi:nil="true"/>
    <lcf76f155ced4ddcb4097134ff3c332f xmlns="4c08038d-2f6b-4432-9315-73bbbe0564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956902-A674-42C3-B319-F06F4E4D07EA}"/>
</file>

<file path=customXml/itemProps2.xml><?xml version="1.0" encoding="utf-8"?>
<ds:datastoreItem xmlns:ds="http://schemas.openxmlformats.org/officeDocument/2006/customXml" ds:itemID="{BD52AC93-A640-4414-BFC3-6429F9A6CA24}"/>
</file>

<file path=customXml/itemProps3.xml><?xml version="1.0" encoding="utf-8"?>
<ds:datastoreItem xmlns:ds="http://schemas.openxmlformats.org/officeDocument/2006/customXml" ds:itemID="{015BD222-4D21-4101-8611-2075F1B99BB0}"/>
</file>

<file path=docProps/app.xml><?xml version="1.0" encoding="utf-8"?>
<Properties xmlns="http://schemas.openxmlformats.org/officeDocument/2006/extended-properties" xmlns:vt="http://schemas.openxmlformats.org/officeDocument/2006/docPropsVTypes">
  <TotalTime>931</TotalTime>
  <Words>609</Words>
  <Application>Microsoft Office PowerPoint</Application>
  <PresentationFormat>Widescreen</PresentationFormat>
  <Paragraphs>87</Paragraphs>
  <Slides>10</Slides>
  <Notes>10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Glacial Indifference</vt:lpstr>
      <vt:lpstr>Glacial Indifference Bold</vt:lpstr>
      <vt:lpstr>League Spartan Italics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Shukaitis</dc:creator>
  <cp:lastModifiedBy>Jennifer Shukaitis</cp:lastModifiedBy>
  <cp:revision>12</cp:revision>
  <dcterms:created xsi:type="dcterms:W3CDTF">2023-02-02T20:39:04Z</dcterms:created>
  <dcterms:modified xsi:type="dcterms:W3CDTF">2023-02-23T21:20:44Z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0x010100A97759198661B34298EEBCAE4266E0C2</vt:lpwstr>
  </property>
</Properties>
</file>