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989" autoAdjust="0"/>
  </p:normalViewPr>
  <p:slideViewPr>
    <p:cSldViewPr snapToGrid="0">
      <p:cViewPr varScale="1">
        <p:scale>
          <a:sx n="82" d="100"/>
          <a:sy n="82" d="100"/>
        </p:scale>
        <p:origin x="17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13855-CD10-4D9E-961C-F5768B8F278E}"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1BCD4-0CC2-4127-8620-282E91C343F8}" type="slidenum">
              <a:rPr lang="en-US" smtClean="0"/>
              <a:t>‹#›</a:t>
            </a:fld>
            <a:endParaRPr lang="en-US"/>
          </a:p>
        </p:txBody>
      </p:sp>
    </p:spTree>
    <p:extLst>
      <p:ext uri="{BB962C8B-B14F-4D97-AF65-F5344CB8AC3E}">
        <p14:creationId xmlns:p14="http://schemas.microsoft.com/office/powerpoint/2010/main" val="76566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___________</a:t>
            </a:r>
          </a:p>
          <a:p>
            <a:endParaRPr lang="en-US" dirty="0"/>
          </a:p>
          <a:p>
            <a:r>
              <a:rPr lang="en-US" dirty="0"/>
              <a:t>Today we are going to talk about eating the rainbow. Of course I don’t mean an actual rainbow, but a rainbow of foods. We will learn more about what that means during today’s class.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62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learn what it means to eat the Rainbow and why it is important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75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29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67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hand sanitizer to all students’ OR have them wash hands if that is a feasible option.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E481E-7E0D-4DB5-859E-277040164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1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schedule for the day. First, we are going to review what we learned in our last class about MyPlate and nutrients.</a:t>
            </a:r>
          </a:p>
          <a:p>
            <a:r>
              <a:rPr lang="en-US" dirty="0"/>
              <a:t>Then, we will learn what it means to eat a rainbow and why it is important to keep our bodies healthy and strong.</a:t>
            </a:r>
          </a:p>
          <a:p>
            <a:r>
              <a:rPr lang="en-US" dirty="0"/>
              <a:t>Then, we will watch a video all about eating the rainbow.</a:t>
            </a:r>
          </a:p>
          <a:p>
            <a:r>
              <a:rPr lang="en-US" dirty="0"/>
              <a:t>Finally, we will do a fun cooking activity in where we will create a rainbow out of foods AND get to eat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48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let’s go over our rules, which are the same as last time. But it always helps to remind ourselves about these important rules.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79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get started! Who can raise their hand and tell me the name of this thing here? (MyPlate)</a:t>
            </a:r>
          </a:p>
          <a:p>
            <a:endParaRPr lang="en-US" dirty="0"/>
          </a:p>
          <a:p>
            <a:r>
              <a:rPr lang="en-US" dirty="0"/>
              <a:t>We learned last time that MyPlate shows us the 5 food groups that we need to eat to help our bodies grow healthy and strong. So let’s remind ourselves what those food groups are.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12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have the fruit group in red.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68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Vegetable group in green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91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grain group is orange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96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Protein is purple.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0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Dairy is in blue. Now MyPlate is complete!</a:t>
            </a:r>
          </a:p>
          <a:p>
            <a:endParaRPr lang="en-US" dirty="0"/>
          </a:p>
          <a:p>
            <a:r>
              <a:rPr lang="en-US" dirty="0"/>
              <a:t>And we know that each of these food groups contains different nutrients that our bodies need to stay healthy and strong, which is why we want to try to eat foods from all 5 groups every 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23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2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65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787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3993-D672-0014-58B2-5224AE834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83459-60B4-BAF6-5213-1DBF20035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E783B-8B7E-6E6B-5F27-96355FE3EE9F}"/>
              </a:ext>
            </a:extLst>
          </p:cNvPr>
          <p:cNvSpPr>
            <a:spLocks noGrp="1"/>
          </p:cNvSpPr>
          <p:nvPr>
            <p:ph type="dt" sz="half" idx="10"/>
          </p:nvPr>
        </p:nvSpPr>
        <p:spPr/>
        <p:txBody>
          <a:bodyPr/>
          <a:lstStyle/>
          <a:p>
            <a:fld id="{1F621A7F-AAFC-465F-8B56-7A958269D9B7}" type="datetimeFigureOut">
              <a:rPr lang="en-US" smtClean="0"/>
              <a:t>2/16/2023</a:t>
            </a:fld>
            <a:endParaRPr lang="en-US"/>
          </a:p>
        </p:txBody>
      </p:sp>
      <p:sp>
        <p:nvSpPr>
          <p:cNvPr id="5" name="Footer Placeholder 4">
            <a:extLst>
              <a:ext uri="{FF2B5EF4-FFF2-40B4-BE49-F238E27FC236}">
                <a16:creationId xmlns:a16="http://schemas.microsoft.com/office/drawing/2014/main" id="{0BDFB4E1-E16D-D9E9-6FB0-625C339D9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6EC91-42EF-26AD-724A-88D15A73E1E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1337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B6A2-7070-513F-B715-2BE2FC8FD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04B9E-6BCA-A59A-7602-0BB0CA7B8F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5ED06-54AF-4C72-65BA-6E0A321BCF5A}"/>
              </a:ext>
            </a:extLst>
          </p:cNvPr>
          <p:cNvSpPr>
            <a:spLocks noGrp="1"/>
          </p:cNvSpPr>
          <p:nvPr>
            <p:ph type="dt" sz="half" idx="10"/>
          </p:nvPr>
        </p:nvSpPr>
        <p:spPr/>
        <p:txBody>
          <a:bodyPr/>
          <a:lstStyle/>
          <a:p>
            <a:fld id="{1F621A7F-AAFC-465F-8B56-7A958269D9B7}" type="datetimeFigureOut">
              <a:rPr lang="en-US" smtClean="0"/>
              <a:t>2/16/2023</a:t>
            </a:fld>
            <a:endParaRPr lang="en-US"/>
          </a:p>
        </p:txBody>
      </p:sp>
      <p:sp>
        <p:nvSpPr>
          <p:cNvPr id="5" name="Footer Placeholder 4">
            <a:extLst>
              <a:ext uri="{FF2B5EF4-FFF2-40B4-BE49-F238E27FC236}">
                <a16:creationId xmlns:a16="http://schemas.microsoft.com/office/drawing/2014/main" id="{76B6393A-03EE-E767-F09D-F5F152CFE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32597-C0D1-9F73-8C2C-FD72196193D6}"/>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384847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FDCD-9FF4-74A7-7AF1-1024015E9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96EB37-FC18-5BD1-13CA-BD42FA960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4AC1A7-3185-DA9D-B4FB-4A8B0823B52E}"/>
              </a:ext>
            </a:extLst>
          </p:cNvPr>
          <p:cNvSpPr>
            <a:spLocks noGrp="1"/>
          </p:cNvSpPr>
          <p:nvPr>
            <p:ph type="dt" sz="half" idx="10"/>
          </p:nvPr>
        </p:nvSpPr>
        <p:spPr/>
        <p:txBody>
          <a:bodyPr/>
          <a:lstStyle/>
          <a:p>
            <a:fld id="{1F621A7F-AAFC-465F-8B56-7A958269D9B7}" type="datetimeFigureOut">
              <a:rPr lang="en-US" smtClean="0"/>
              <a:t>2/16/2023</a:t>
            </a:fld>
            <a:endParaRPr lang="en-US"/>
          </a:p>
        </p:txBody>
      </p:sp>
      <p:sp>
        <p:nvSpPr>
          <p:cNvPr id="5" name="Footer Placeholder 4">
            <a:extLst>
              <a:ext uri="{FF2B5EF4-FFF2-40B4-BE49-F238E27FC236}">
                <a16:creationId xmlns:a16="http://schemas.microsoft.com/office/drawing/2014/main" id="{62D86B0B-3010-763D-FAD9-CB628F001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A976D-E087-36FA-EC1A-96EF7BDCE8F0}"/>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2493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D339-38C2-AA6C-EE3A-6BA0045EF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B1A68-E942-CAED-129E-2000F1600C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22860-1276-E004-2A65-CE197DC6BE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46D719-57D7-A5E7-64CC-7BD94DC23DAF}"/>
              </a:ext>
            </a:extLst>
          </p:cNvPr>
          <p:cNvSpPr>
            <a:spLocks noGrp="1"/>
          </p:cNvSpPr>
          <p:nvPr>
            <p:ph type="dt" sz="half" idx="10"/>
          </p:nvPr>
        </p:nvSpPr>
        <p:spPr/>
        <p:txBody>
          <a:bodyPr/>
          <a:lstStyle/>
          <a:p>
            <a:fld id="{1F621A7F-AAFC-465F-8B56-7A958269D9B7}" type="datetimeFigureOut">
              <a:rPr lang="en-US" smtClean="0"/>
              <a:t>2/16/2023</a:t>
            </a:fld>
            <a:endParaRPr lang="en-US"/>
          </a:p>
        </p:txBody>
      </p:sp>
      <p:sp>
        <p:nvSpPr>
          <p:cNvPr id="6" name="Footer Placeholder 5">
            <a:extLst>
              <a:ext uri="{FF2B5EF4-FFF2-40B4-BE49-F238E27FC236}">
                <a16:creationId xmlns:a16="http://schemas.microsoft.com/office/drawing/2014/main" id="{36F65393-0EE8-652B-72B9-84670BCF3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31F38-A0F4-7AAD-07A3-05FAC7FCE1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4115775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EF27-A86E-EE01-A37C-CA7BDEF1C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682B0-A98A-001A-E9D3-E2DD91B89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6D32E-3361-5880-3137-4EF4EE94E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15B43-0F5A-B8BA-E9DC-2C53A7443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206515-15AC-0A67-A95F-3AAC0144E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7E464-CFF1-1CE2-B406-3D534439A604}"/>
              </a:ext>
            </a:extLst>
          </p:cNvPr>
          <p:cNvSpPr>
            <a:spLocks noGrp="1"/>
          </p:cNvSpPr>
          <p:nvPr>
            <p:ph type="dt" sz="half" idx="10"/>
          </p:nvPr>
        </p:nvSpPr>
        <p:spPr/>
        <p:txBody>
          <a:bodyPr/>
          <a:lstStyle/>
          <a:p>
            <a:fld id="{1F621A7F-AAFC-465F-8B56-7A958269D9B7}" type="datetimeFigureOut">
              <a:rPr lang="en-US" smtClean="0"/>
              <a:t>2/16/2023</a:t>
            </a:fld>
            <a:endParaRPr lang="en-US"/>
          </a:p>
        </p:txBody>
      </p:sp>
      <p:sp>
        <p:nvSpPr>
          <p:cNvPr id="8" name="Footer Placeholder 7">
            <a:extLst>
              <a:ext uri="{FF2B5EF4-FFF2-40B4-BE49-F238E27FC236}">
                <a16:creationId xmlns:a16="http://schemas.microsoft.com/office/drawing/2014/main" id="{B8A5DF1A-9421-7D80-FACC-F83BE768B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28AA51-CD51-167A-9EE3-DD51A8CDE2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8883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9598-4608-95C2-37E9-1F23A66518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CAD35D-02E2-D084-04FF-FB3C80B615C4}"/>
              </a:ext>
            </a:extLst>
          </p:cNvPr>
          <p:cNvSpPr>
            <a:spLocks noGrp="1"/>
          </p:cNvSpPr>
          <p:nvPr>
            <p:ph type="dt" sz="half" idx="10"/>
          </p:nvPr>
        </p:nvSpPr>
        <p:spPr/>
        <p:txBody>
          <a:bodyPr/>
          <a:lstStyle/>
          <a:p>
            <a:fld id="{1F621A7F-AAFC-465F-8B56-7A958269D9B7}" type="datetimeFigureOut">
              <a:rPr lang="en-US" smtClean="0"/>
              <a:t>2/16/2023</a:t>
            </a:fld>
            <a:endParaRPr lang="en-US"/>
          </a:p>
        </p:txBody>
      </p:sp>
      <p:sp>
        <p:nvSpPr>
          <p:cNvPr id="4" name="Footer Placeholder 3">
            <a:extLst>
              <a:ext uri="{FF2B5EF4-FFF2-40B4-BE49-F238E27FC236}">
                <a16:creationId xmlns:a16="http://schemas.microsoft.com/office/drawing/2014/main" id="{4376099D-179C-5F36-6F87-6CCC1F80F8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A2D0DB-28B7-FD34-8973-1D059C077447}"/>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527601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3EC22-EE0D-2EF1-2997-2B54C1E9CEDC}"/>
              </a:ext>
            </a:extLst>
          </p:cNvPr>
          <p:cNvSpPr>
            <a:spLocks noGrp="1"/>
          </p:cNvSpPr>
          <p:nvPr>
            <p:ph type="dt" sz="half" idx="10"/>
          </p:nvPr>
        </p:nvSpPr>
        <p:spPr/>
        <p:txBody>
          <a:bodyPr/>
          <a:lstStyle/>
          <a:p>
            <a:fld id="{1F621A7F-AAFC-465F-8B56-7A958269D9B7}" type="datetimeFigureOut">
              <a:rPr lang="en-US" smtClean="0"/>
              <a:t>2/16/2023</a:t>
            </a:fld>
            <a:endParaRPr lang="en-US"/>
          </a:p>
        </p:txBody>
      </p:sp>
      <p:sp>
        <p:nvSpPr>
          <p:cNvPr id="3" name="Footer Placeholder 2">
            <a:extLst>
              <a:ext uri="{FF2B5EF4-FFF2-40B4-BE49-F238E27FC236}">
                <a16:creationId xmlns:a16="http://schemas.microsoft.com/office/drawing/2014/main" id="{9723DB35-DE51-0446-D2E4-94C3206253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E0B850-CBBE-278F-5269-60AE7A00C3C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424267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E64B-640F-4439-A184-934067483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36F19-3669-7670-E0BD-A6B8FBCC5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51ADDD-B6CE-818E-7897-72342FEE3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926FC-13C8-0BDB-8654-ED977B1FEAF0}"/>
              </a:ext>
            </a:extLst>
          </p:cNvPr>
          <p:cNvSpPr>
            <a:spLocks noGrp="1"/>
          </p:cNvSpPr>
          <p:nvPr>
            <p:ph type="dt" sz="half" idx="10"/>
          </p:nvPr>
        </p:nvSpPr>
        <p:spPr/>
        <p:txBody>
          <a:bodyPr/>
          <a:lstStyle/>
          <a:p>
            <a:fld id="{1F621A7F-AAFC-465F-8B56-7A958269D9B7}" type="datetimeFigureOut">
              <a:rPr lang="en-US" smtClean="0"/>
              <a:t>2/16/2023</a:t>
            </a:fld>
            <a:endParaRPr lang="en-US"/>
          </a:p>
        </p:txBody>
      </p:sp>
      <p:sp>
        <p:nvSpPr>
          <p:cNvPr id="6" name="Footer Placeholder 5">
            <a:extLst>
              <a:ext uri="{FF2B5EF4-FFF2-40B4-BE49-F238E27FC236}">
                <a16:creationId xmlns:a16="http://schemas.microsoft.com/office/drawing/2014/main" id="{E6B1B9A4-10FD-FC6D-1363-ABBA91588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E43D1-8DDB-DB18-754A-61F6C0F8A7D5}"/>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79954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3300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F9AA-4670-D285-1FA3-AEFE2242C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B64CF3-8830-EDFA-2005-CD1D4CDDF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89AB2-270D-F93A-7F57-BADD1E276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33044-B3F2-1BBF-3084-51F8166E2E4F}"/>
              </a:ext>
            </a:extLst>
          </p:cNvPr>
          <p:cNvSpPr>
            <a:spLocks noGrp="1"/>
          </p:cNvSpPr>
          <p:nvPr>
            <p:ph type="dt" sz="half" idx="10"/>
          </p:nvPr>
        </p:nvSpPr>
        <p:spPr/>
        <p:txBody>
          <a:bodyPr/>
          <a:lstStyle/>
          <a:p>
            <a:fld id="{1F621A7F-AAFC-465F-8B56-7A958269D9B7}" type="datetimeFigureOut">
              <a:rPr lang="en-US" smtClean="0"/>
              <a:t>2/16/2023</a:t>
            </a:fld>
            <a:endParaRPr lang="en-US"/>
          </a:p>
        </p:txBody>
      </p:sp>
      <p:sp>
        <p:nvSpPr>
          <p:cNvPr id="6" name="Footer Placeholder 5">
            <a:extLst>
              <a:ext uri="{FF2B5EF4-FFF2-40B4-BE49-F238E27FC236}">
                <a16:creationId xmlns:a16="http://schemas.microsoft.com/office/drawing/2014/main" id="{EBD93781-7D26-3207-32B5-BA87EC0A4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0D2FB-033A-3515-B0CA-4DA38A74D42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7653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9252-72B2-F586-C3A0-0CF40DAB0F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7F57D6-EA2A-3A33-D9E0-399A5CE813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C9BDE-8313-C353-B163-B36F499CC5AE}"/>
              </a:ext>
            </a:extLst>
          </p:cNvPr>
          <p:cNvSpPr>
            <a:spLocks noGrp="1"/>
          </p:cNvSpPr>
          <p:nvPr>
            <p:ph type="dt" sz="half" idx="10"/>
          </p:nvPr>
        </p:nvSpPr>
        <p:spPr/>
        <p:txBody>
          <a:bodyPr/>
          <a:lstStyle/>
          <a:p>
            <a:fld id="{1F621A7F-AAFC-465F-8B56-7A958269D9B7}" type="datetimeFigureOut">
              <a:rPr lang="en-US" smtClean="0"/>
              <a:t>2/16/2023</a:t>
            </a:fld>
            <a:endParaRPr lang="en-US"/>
          </a:p>
        </p:txBody>
      </p:sp>
      <p:sp>
        <p:nvSpPr>
          <p:cNvPr id="5" name="Footer Placeholder 4">
            <a:extLst>
              <a:ext uri="{FF2B5EF4-FFF2-40B4-BE49-F238E27FC236}">
                <a16:creationId xmlns:a16="http://schemas.microsoft.com/office/drawing/2014/main" id="{F871AF72-FA84-A1C4-F06E-2C56675CC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E2824-2C87-C64A-79EE-FC8E840786F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72185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5B65FF-6F23-B842-D837-D9A2517E4F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1425D-5958-C102-9F40-7101D5FBDA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90EAA-3EA7-CCC2-724A-4057F061F92F}"/>
              </a:ext>
            </a:extLst>
          </p:cNvPr>
          <p:cNvSpPr>
            <a:spLocks noGrp="1"/>
          </p:cNvSpPr>
          <p:nvPr>
            <p:ph type="dt" sz="half" idx="10"/>
          </p:nvPr>
        </p:nvSpPr>
        <p:spPr/>
        <p:txBody>
          <a:bodyPr/>
          <a:lstStyle/>
          <a:p>
            <a:fld id="{1F621A7F-AAFC-465F-8B56-7A958269D9B7}" type="datetimeFigureOut">
              <a:rPr lang="en-US" smtClean="0"/>
              <a:t>2/16/2023</a:t>
            </a:fld>
            <a:endParaRPr lang="en-US"/>
          </a:p>
        </p:txBody>
      </p:sp>
      <p:sp>
        <p:nvSpPr>
          <p:cNvPr id="5" name="Footer Placeholder 4">
            <a:extLst>
              <a:ext uri="{FF2B5EF4-FFF2-40B4-BE49-F238E27FC236}">
                <a16:creationId xmlns:a16="http://schemas.microsoft.com/office/drawing/2014/main" id="{B8E84B68-B184-3EA4-2DB0-E94BE649A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4EC1C-9E53-C971-238D-F08759515F2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18961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041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2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17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24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76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996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057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2/16/2023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67338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407E6-06B3-B9F8-D6E7-89F9CAD12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979ED-ACEE-978D-C4D5-BC58AB509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59B5F-F029-3FA5-441A-D88E1C10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21A7F-AAFC-465F-8B56-7A958269D9B7}" type="datetimeFigureOut">
              <a:rPr lang="en-US" smtClean="0"/>
              <a:t>2/16/2023</a:t>
            </a:fld>
            <a:endParaRPr lang="en-US"/>
          </a:p>
        </p:txBody>
      </p:sp>
      <p:sp>
        <p:nvSpPr>
          <p:cNvPr id="5" name="Footer Placeholder 4">
            <a:extLst>
              <a:ext uri="{FF2B5EF4-FFF2-40B4-BE49-F238E27FC236}">
                <a16:creationId xmlns:a16="http://schemas.microsoft.com/office/drawing/2014/main" id="{1C0DEBA9-1984-1FA9-D29D-A3EEC1F97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23C9C-CF56-01E5-6B31-6B30D3520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F1C4A-5CE7-439B-A55A-92BAF57C3BC9}" type="slidenum">
              <a:rPr lang="en-US" smtClean="0"/>
              <a:t>‹#›</a:t>
            </a:fld>
            <a:endParaRPr lang="en-US"/>
          </a:p>
        </p:txBody>
      </p:sp>
    </p:spTree>
    <p:extLst>
      <p:ext uri="{BB962C8B-B14F-4D97-AF65-F5344CB8AC3E}">
        <p14:creationId xmlns:p14="http://schemas.microsoft.com/office/powerpoint/2010/main" val="2436909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K_jQgF-feY?feature=oembed" TargetMode="External"/><Relationship Id="rId5" Type="http://schemas.openxmlformats.org/officeDocument/2006/relationships/image" Target="../media/image13.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0027"/>
        </a:solidFill>
        <a:effectLst/>
      </p:bgPr>
    </p:bg>
    <p:spTree>
      <p:nvGrpSpPr>
        <p:cNvPr id="1" name=""/>
        <p:cNvGrpSpPr/>
        <p:nvPr/>
      </p:nvGrpSpPr>
      <p:grpSpPr>
        <a:xfrm>
          <a:off x="0" y="0"/>
          <a:ext cx="0" cy="0"/>
          <a:chOff x="0" y="0"/>
          <a:chExt cx="0" cy="0"/>
        </a:xfrm>
      </p:grpSpPr>
      <p:sp>
        <p:nvSpPr>
          <p:cNvPr id="2" name="AutoShape 2"/>
          <p:cNvSpPr/>
          <p:nvPr/>
        </p:nvSpPr>
        <p:spPr>
          <a:xfrm>
            <a:off x="-135492" y="685800"/>
            <a:ext cx="7898971" cy="90701"/>
          </a:xfrm>
          <a:prstGeom prst="rect">
            <a:avLst/>
          </a:prstGeom>
          <a:solidFill>
            <a:srgbClr val="38B6FF"/>
          </a:solidFill>
        </p:spPr>
      </p:sp>
      <p:sp>
        <p:nvSpPr>
          <p:cNvPr id="3" name="AutoShape 3"/>
          <p:cNvSpPr/>
          <p:nvPr/>
        </p:nvSpPr>
        <p:spPr>
          <a:xfrm>
            <a:off x="11426810" y="902173"/>
            <a:ext cx="93574" cy="6004119"/>
          </a:xfrm>
          <a:prstGeom prst="rect">
            <a:avLst/>
          </a:prstGeom>
          <a:solidFill>
            <a:srgbClr val="38B6FF"/>
          </a:solidFill>
        </p:spPr>
      </p:sp>
      <p:sp>
        <p:nvSpPr>
          <p:cNvPr id="4" name="AutoShape 4"/>
          <p:cNvSpPr/>
          <p:nvPr/>
        </p:nvSpPr>
        <p:spPr>
          <a:xfrm>
            <a:off x="7449196" y="-152661"/>
            <a:ext cx="4895466" cy="1227525"/>
          </a:xfrm>
          <a:prstGeom prst="rect">
            <a:avLst/>
          </a:prstGeom>
          <a:solidFill>
            <a:srgbClr val="FDFDFD"/>
          </a:solidFill>
        </p:spPr>
      </p:sp>
      <p:sp>
        <p:nvSpPr>
          <p:cNvPr id="5" name="AutoShape 5"/>
          <p:cNvSpPr/>
          <p:nvPr/>
        </p:nvSpPr>
        <p:spPr>
          <a:xfrm>
            <a:off x="0" y="5630475"/>
            <a:ext cx="4895466" cy="1227525"/>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2633175" y="5837489"/>
            <a:ext cx="1936897" cy="813497"/>
          </a:xfrm>
          <a:prstGeom prst="rect">
            <a:avLst/>
          </a:prstGeom>
        </p:spPr>
      </p:pic>
      <p:pic>
        <p:nvPicPr>
          <p:cNvPr id="7" name="Picture 7"/>
          <p:cNvPicPr>
            <a:picLocks noChangeAspect="1"/>
          </p:cNvPicPr>
          <p:nvPr/>
        </p:nvPicPr>
        <p:blipFill>
          <a:blip r:embed="rId4"/>
          <a:srcRect/>
          <a:stretch>
            <a:fillRect/>
          </a:stretch>
        </p:blipFill>
        <p:spPr>
          <a:xfrm>
            <a:off x="8033470" y="288167"/>
            <a:ext cx="1435639" cy="563488"/>
          </a:xfrm>
          <a:prstGeom prst="rect">
            <a:avLst/>
          </a:prstGeom>
        </p:spPr>
      </p:pic>
      <p:pic>
        <p:nvPicPr>
          <p:cNvPr id="8" name="Picture 8"/>
          <p:cNvPicPr>
            <a:picLocks noChangeAspect="1"/>
          </p:cNvPicPr>
          <p:nvPr/>
        </p:nvPicPr>
        <p:blipFill>
          <a:blip r:embed="rId5"/>
          <a:srcRect/>
          <a:stretch>
            <a:fillRect/>
          </a:stretch>
        </p:blipFill>
        <p:spPr>
          <a:xfrm>
            <a:off x="10039733" y="288167"/>
            <a:ext cx="1734291" cy="49709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7002545" y="2194305"/>
            <a:ext cx="4436352" cy="34104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7203803" y="2341680"/>
            <a:ext cx="4065177" cy="3125105"/>
          </a:xfrm>
          <a:prstGeom prst="rect">
            <a:avLst/>
          </a:prstGeom>
        </p:spPr>
      </p:pic>
      <p:pic>
        <p:nvPicPr>
          <p:cNvPr id="11" name="Picture 11"/>
          <p:cNvPicPr>
            <a:picLocks noChangeAspect="1"/>
          </p:cNvPicPr>
          <p:nvPr/>
        </p:nvPicPr>
        <p:blipFill>
          <a:blip r:embed="rId10"/>
          <a:srcRect/>
          <a:stretch>
            <a:fillRect/>
          </a:stretch>
        </p:blipFill>
        <p:spPr>
          <a:xfrm>
            <a:off x="7955912" y="2240544"/>
            <a:ext cx="2560957" cy="3090145"/>
          </a:xfrm>
          <a:prstGeom prst="rect">
            <a:avLst/>
          </a:prstGeom>
        </p:spPr>
      </p:pic>
      <p:pic>
        <p:nvPicPr>
          <p:cNvPr id="12" name="Picture 12"/>
          <p:cNvPicPr>
            <a:picLocks noChangeAspect="1"/>
          </p:cNvPicPr>
          <p:nvPr/>
        </p:nvPicPr>
        <p:blipFill>
          <a:blip r:embed="rId11"/>
          <a:srcRect/>
          <a:stretch>
            <a:fillRect/>
          </a:stretch>
        </p:blipFill>
        <p:spPr>
          <a:xfrm>
            <a:off x="187659" y="5884281"/>
            <a:ext cx="2157044" cy="719913"/>
          </a:xfrm>
          <a:prstGeom prst="rect">
            <a:avLst/>
          </a:prstGeom>
        </p:spPr>
      </p:pic>
      <p:sp>
        <p:nvSpPr>
          <p:cNvPr id="13" name="TextBox 13"/>
          <p:cNvSpPr txBox="1"/>
          <p:nvPr/>
        </p:nvSpPr>
        <p:spPr>
          <a:xfrm>
            <a:off x="429603" y="1943852"/>
            <a:ext cx="6944859" cy="1795363"/>
          </a:xfrm>
          <a:prstGeom prst="rect">
            <a:avLst/>
          </a:prstGeom>
        </p:spPr>
        <p:txBody>
          <a:bodyPr lIns="0" tIns="0" rIns="0" bIns="0" rtlCol="0" anchor="t">
            <a:spAutoFit/>
          </a:bodyPr>
          <a:lstStyle/>
          <a:p>
            <a:pPr defTabSz="609630">
              <a:lnSpc>
                <a:spcPts val="6960"/>
              </a:lnSpc>
            </a:pPr>
            <a:r>
              <a:rPr lang="en-US" sz="6000" spc="-59" dirty="0">
                <a:solidFill>
                  <a:srgbClr val="FDFDFD"/>
                </a:solidFill>
                <a:latin typeface="League Spartan Italics"/>
              </a:rPr>
              <a:t>Lesson 2: </a:t>
            </a:r>
          </a:p>
          <a:p>
            <a:pPr defTabSz="609630">
              <a:lnSpc>
                <a:spcPts val="6960"/>
              </a:lnSpc>
            </a:pPr>
            <a:r>
              <a:rPr lang="en-US" sz="6000" spc="-59" dirty="0">
                <a:solidFill>
                  <a:srgbClr val="FDFDFD"/>
                </a:solidFill>
                <a:latin typeface="League Spartan Italics"/>
              </a:rPr>
              <a:t>Eat the Rainbow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4"/>
            <a:srcRect/>
            <a:stretch>
              <a:fillRect/>
            </a:stretch>
          </p:blipFill>
          <p:spPr>
            <a:xfrm>
              <a:off x="457876" y="169399"/>
              <a:ext cx="2388793" cy="2882404"/>
            </a:xfrm>
            <a:prstGeom prst="rect">
              <a:avLst/>
            </a:prstGeom>
          </p:spPr>
        </p:pic>
      </p:grpSp>
      <p:grpSp>
        <p:nvGrpSpPr>
          <p:cNvPr id="8" name="Group 8"/>
          <p:cNvGrpSpPr/>
          <p:nvPr/>
        </p:nvGrpSpPr>
        <p:grpSpPr>
          <a:xfrm>
            <a:off x="1733850" y="789259"/>
            <a:ext cx="9974842" cy="1376734"/>
            <a:chOff x="-206404" y="-147425"/>
            <a:chExt cx="19949684" cy="2753468"/>
          </a:xfrm>
        </p:grpSpPr>
        <p:sp>
          <p:nvSpPr>
            <p:cNvPr id="9" name="TextBox 9"/>
            <p:cNvSpPr txBox="1"/>
            <p:nvPr/>
          </p:nvSpPr>
          <p:spPr>
            <a:xfrm>
              <a:off x="-206404" y="-147425"/>
              <a:ext cx="19743280" cy="1324338"/>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OK, let’s get </a:t>
              </a:r>
              <a:r>
                <a:rPr kumimoji="0" lang="en-US" sz="3934" b="0" i="0" u="none" strike="noStrike" kern="1200" cap="none" spc="433" normalizeH="0" baseline="0" noProof="0" dirty="0" err="1">
                  <a:ln>
                    <a:noFill/>
                  </a:ln>
                  <a:solidFill>
                    <a:srgbClr val="C90027"/>
                  </a:solidFill>
                  <a:effectLst/>
                  <a:uLnTx/>
                  <a:uFillTx/>
                  <a:latin typeface="League Spartan Italics"/>
                  <a:ea typeface="+mn-ea"/>
                  <a:cs typeface="+mn-cs"/>
                </a:rPr>
                <a:t>starte</a:t>
              </a:r>
              <a:r>
                <a:rPr lang="en-US" sz="3934" spc="433" dirty="0">
                  <a:solidFill>
                    <a:srgbClr val="C90027"/>
                  </a:solidFill>
                  <a:latin typeface="League Spartan Italics"/>
                </a:rPr>
                <a:t>d!</a:t>
              </a: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1" name="Online Media 10" title="Eat the Rainbow for 3rd-5th grade">
            <a:hlinkClick r:id="" action="ppaction://media"/>
            <a:extLst>
              <a:ext uri="{FF2B5EF4-FFF2-40B4-BE49-F238E27FC236}">
                <a16:creationId xmlns:a16="http://schemas.microsoft.com/office/drawing/2014/main" id="{9B0FFF9D-1CBC-E62F-B36E-CB6CAA8F8B19}"/>
              </a:ext>
            </a:extLst>
          </p:cNvPr>
          <p:cNvPicPr>
            <a:picLocks noRot="1" noChangeAspect="1"/>
          </p:cNvPicPr>
          <p:nvPr>
            <a:videoFile r:link="rId1"/>
          </p:nvPr>
        </p:nvPicPr>
        <p:blipFill>
          <a:blip r:embed="rId5"/>
          <a:stretch>
            <a:fillRect/>
          </a:stretch>
        </p:blipFill>
        <p:spPr>
          <a:xfrm>
            <a:off x="3083169" y="1726750"/>
            <a:ext cx="7069223" cy="3994112"/>
          </a:xfrm>
          <a:prstGeom prst="rect">
            <a:avLst/>
          </a:prstGeom>
        </p:spPr>
      </p:pic>
    </p:spTree>
    <p:extLst>
      <p:ext uri="{BB962C8B-B14F-4D97-AF65-F5344CB8AC3E}">
        <p14:creationId xmlns:p14="http://schemas.microsoft.com/office/powerpoint/2010/main" val="83109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685800" y="914220"/>
            <a:ext cx="11012134" cy="1550829"/>
            <a:chOff x="0" y="-750859"/>
            <a:chExt cx="22024268" cy="3356902"/>
          </a:xfrm>
        </p:grpSpPr>
        <p:sp>
          <p:nvSpPr>
            <p:cNvPr id="9" name="TextBox 9"/>
            <p:cNvSpPr txBox="1"/>
            <p:nvPr/>
          </p:nvSpPr>
          <p:spPr>
            <a:xfrm>
              <a:off x="2280988" y="-750859"/>
              <a:ext cx="19743280" cy="1324339"/>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Now Let’s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0870465B-5E26-6FB0-BC0E-B31CC58402FB}"/>
              </a:ext>
            </a:extLst>
          </p:cNvPr>
          <p:cNvSpPr txBox="1"/>
          <p:nvPr/>
        </p:nvSpPr>
        <p:spPr>
          <a:xfrm>
            <a:off x="1112010" y="1916784"/>
            <a:ext cx="10585924" cy="5700407"/>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latin typeface="Glacial Indifference"/>
              </a:rPr>
              <a:t>Who can raise their hand and tell me:</a:t>
            </a:r>
          </a:p>
          <a:p>
            <a:pPr marL="1003321" lvl="1" indent="-571500" algn="just" defTabSz="609630">
              <a:buFont typeface="Arial" panose="020B0604020202020204" pitchFamily="34" charset="0"/>
              <a:buChar char="•"/>
            </a:pPr>
            <a:r>
              <a:rPr lang="en-US" sz="2800" spc="40" dirty="0">
                <a:solidFill>
                  <a:srgbClr val="004A89"/>
                </a:solidFill>
                <a:latin typeface="Glacial Indifference"/>
              </a:rPr>
              <a:t>Which color foods help your heart stay healthy? </a:t>
            </a:r>
          </a:p>
          <a:p>
            <a:pPr marL="1460521" lvl="2" indent="-571500" algn="just" defTabSz="609630">
              <a:buFont typeface="Arial" panose="020B0604020202020204" pitchFamily="34" charset="0"/>
              <a:buChar char="•"/>
            </a:pPr>
            <a:r>
              <a:rPr lang="en-US" sz="2800" b="1" spc="40" dirty="0">
                <a:solidFill>
                  <a:srgbClr val="FF0000"/>
                </a:solidFill>
                <a:latin typeface="Glacial Indifference"/>
              </a:rPr>
              <a:t>RED</a:t>
            </a:r>
            <a:br>
              <a:rPr lang="en-US" sz="2800" b="1" spc="40" dirty="0">
                <a:solidFill>
                  <a:srgbClr val="FF0000"/>
                </a:solidFill>
                <a:latin typeface="Glacial Indifference"/>
              </a:rPr>
            </a:br>
            <a:endParaRPr lang="en-US" sz="2800" b="1" spc="40" dirty="0">
              <a:solidFill>
                <a:srgbClr val="FF0000"/>
              </a:solidFill>
              <a:latin typeface="Glacial Indifference"/>
            </a:endParaRPr>
          </a:p>
          <a:p>
            <a:pPr marL="1003321" lvl="1" indent="-571500" algn="just" defTabSz="609630">
              <a:buFont typeface="Arial" panose="020B0604020202020204" pitchFamily="34" charset="0"/>
              <a:buChar char="•"/>
            </a:pPr>
            <a:r>
              <a:rPr lang="en-US" sz="2800" spc="40" dirty="0">
                <a:solidFill>
                  <a:srgbClr val="004A89"/>
                </a:solidFill>
                <a:latin typeface="Glacial Indifference"/>
              </a:rPr>
              <a:t>Which color foods help your eyes, and fights germs?</a:t>
            </a:r>
          </a:p>
          <a:p>
            <a:pPr marL="1460521" lvl="2" indent="-571500" algn="just" defTabSz="609630">
              <a:buFont typeface="Arial" panose="020B0604020202020204" pitchFamily="34" charset="0"/>
              <a:buChar char="•"/>
            </a:pPr>
            <a:r>
              <a:rPr lang="en-US" sz="2800" b="1" spc="40" dirty="0">
                <a:solidFill>
                  <a:schemeClr val="accent6">
                    <a:lumMod val="75000"/>
                  </a:schemeClr>
                </a:solidFill>
                <a:latin typeface="Glacial Indifference"/>
              </a:rPr>
              <a:t>ORANGE</a:t>
            </a:r>
            <a:br>
              <a:rPr lang="en-US" sz="2800" b="1" spc="40" dirty="0">
                <a:solidFill>
                  <a:schemeClr val="accent6">
                    <a:lumMod val="75000"/>
                  </a:schemeClr>
                </a:solidFill>
                <a:latin typeface="Glacial Indifference"/>
              </a:rPr>
            </a:br>
            <a:endParaRPr lang="en-US" sz="2800" b="1" spc="40" dirty="0">
              <a:solidFill>
                <a:schemeClr val="accent6">
                  <a:lumMod val="75000"/>
                </a:schemeClr>
              </a:solidFill>
              <a:latin typeface="Glacial Indifference"/>
            </a:endParaRPr>
          </a:p>
          <a:p>
            <a:pPr marL="1003321" lvl="1" indent="-571500" algn="just" defTabSz="609630">
              <a:buFont typeface="Arial" panose="020B0604020202020204" pitchFamily="34" charset="0"/>
              <a:buChar char="•"/>
            </a:pPr>
            <a:r>
              <a:rPr lang="en-US" sz="2800" spc="40" dirty="0">
                <a:solidFill>
                  <a:srgbClr val="004A89"/>
                </a:solidFill>
                <a:latin typeface="Glacial Indifference"/>
              </a:rPr>
              <a:t>Which color foods help keep heal your skin?</a:t>
            </a:r>
          </a:p>
          <a:p>
            <a:pPr marL="1460521" lvl="2" indent="-571500" algn="just" defTabSz="609630">
              <a:buFont typeface="Arial" panose="020B0604020202020204" pitchFamily="34" charset="0"/>
              <a:buChar char="•"/>
            </a:pPr>
            <a:r>
              <a:rPr lang="en-US" sz="2800" b="1" spc="40" dirty="0">
                <a:solidFill>
                  <a:srgbClr val="FFFF00"/>
                </a:solidFill>
                <a:effectLst>
                  <a:outerShdw blurRad="38100" dist="38100" dir="2700000" algn="tl">
                    <a:srgbClr val="000000">
                      <a:alpha val="43137"/>
                    </a:srgbClr>
                  </a:outerShdw>
                </a:effectLst>
                <a:latin typeface="Glacial Indifference"/>
              </a:rPr>
              <a:t>YELLOW</a:t>
            </a:r>
            <a:br>
              <a:rPr lang="en-US" sz="2800" b="1" spc="40" dirty="0">
                <a:solidFill>
                  <a:srgbClr val="FFFF00"/>
                </a:solidFill>
                <a:effectLst>
                  <a:outerShdw blurRad="38100" dist="38100" dir="2700000" algn="tl">
                    <a:srgbClr val="000000">
                      <a:alpha val="43137"/>
                    </a:srgbClr>
                  </a:outerShdw>
                </a:effectLst>
                <a:latin typeface="Glacial Indifference"/>
              </a:rPr>
            </a:br>
            <a:endParaRPr lang="en-US" sz="2800" b="1" spc="40" dirty="0">
              <a:solidFill>
                <a:srgbClr val="FFFF00"/>
              </a:solidFill>
              <a:effectLst>
                <a:outerShdw blurRad="38100" dist="38100" dir="2700000" algn="tl">
                  <a:srgbClr val="000000">
                    <a:alpha val="43137"/>
                  </a:srgbClr>
                </a:outerShdw>
              </a:effectLst>
              <a:latin typeface="Glacial Indifference"/>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19724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685800" y="914220"/>
            <a:ext cx="11012134" cy="1550829"/>
            <a:chOff x="0" y="-750859"/>
            <a:chExt cx="22024268" cy="3356902"/>
          </a:xfrm>
        </p:grpSpPr>
        <p:sp>
          <p:nvSpPr>
            <p:cNvPr id="9" name="TextBox 9"/>
            <p:cNvSpPr txBox="1"/>
            <p:nvPr/>
          </p:nvSpPr>
          <p:spPr>
            <a:xfrm>
              <a:off x="2280988" y="-750859"/>
              <a:ext cx="19743280" cy="1324339"/>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Now Let’s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0870465B-5E26-6FB0-BC0E-B31CC58402FB}"/>
              </a:ext>
            </a:extLst>
          </p:cNvPr>
          <p:cNvSpPr txBox="1"/>
          <p:nvPr/>
        </p:nvSpPr>
        <p:spPr>
          <a:xfrm>
            <a:off x="1112010" y="1916784"/>
            <a:ext cx="10585924" cy="6131294"/>
          </a:xfrm>
          <a:prstGeom prst="rect">
            <a:avLst/>
          </a:prstGeom>
        </p:spPr>
        <p:txBody>
          <a:bodyPr wrap="square" lIns="0" tIns="0" rIns="0" bIns="0" rtlCol="0" anchor="t">
            <a:spAutoFit/>
          </a:bodyPr>
          <a:lstStyle/>
          <a:p>
            <a:pPr marL="1003321" lvl="1" indent="-571500" algn="just" defTabSz="609630">
              <a:buFont typeface="Arial" panose="020B0604020202020204" pitchFamily="34" charset="0"/>
              <a:buChar char="•"/>
            </a:pPr>
            <a:r>
              <a:rPr lang="en-US" sz="2800" spc="40" dirty="0">
                <a:solidFill>
                  <a:srgbClr val="004A89"/>
                </a:solidFill>
                <a:latin typeface="Glacial Indifference"/>
              </a:rPr>
              <a:t>Which color foods help keep your bones &amp; muscles strong?</a:t>
            </a:r>
          </a:p>
          <a:p>
            <a:pPr marL="1460521" lvl="2" indent="-571500" algn="just" defTabSz="609630">
              <a:buFont typeface="Arial" panose="020B0604020202020204" pitchFamily="34" charset="0"/>
              <a:buChar char="•"/>
            </a:pPr>
            <a:r>
              <a:rPr lang="en-US" sz="2800" b="1" spc="40" dirty="0">
                <a:solidFill>
                  <a:srgbClr val="00B050"/>
                </a:solidFill>
                <a:latin typeface="Glacial Indifference"/>
              </a:rPr>
              <a:t>GREEN</a:t>
            </a:r>
            <a:br>
              <a:rPr lang="en-US" sz="2800" spc="40" dirty="0">
                <a:solidFill>
                  <a:srgbClr val="004A89"/>
                </a:solidFill>
                <a:latin typeface="Glacial Indifference"/>
              </a:rPr>
            </a:br>
            <a:endParaRPr lang="en-US" sz="2800" spc="40" dirty="0">
              <a:solidFill>
                <a:srgbClr val="004A89"/>
              </a:solidFill>
              <a:latin typeface="Glacial Indifference"/>
            </a:endParaRPr>
          </a:p>
          <a:p>
            <a:pPr marL="1003321" lvl="1" indent="-571500" algn="just" defTabSz="609630">
              <a:buFont typeface="Arial" panose="020B0604020202020204" pitchFamily="34" charset="0"/>
              <a:buChar char="•"/>
            </a:pPr>
            <a:r>
              <a:rPr lang="en-US" sz="2800" spc="40" dirty="0">
                <a:solidFill>
                  <a:srgbClr val="004A89"/>
                </a:solidFill>
                <a:latin typeface="Glacial Indifference"/>
              </a:rPr>
              <a:t>Which color foods support your brain and memory?</a:t>
            </a:r>
          </a:p>
          <a:p>
            <a:pPr marL="1460521" lvl="2" indent="-571500" algn="just" defTabSz="609630">
              <a:buFont typeface="Arial" panose="020B0604020202020204" pitchFamily="34" charset="0"/>
              <a:buChar char="•"/>
            </a:pPr>
            <a:r>
              <a:rPr lang="en-US" sz="2800" b="1" spc="40" dirty="0">
                <a:solidFill>
                  <a:srgbClr val="00B0F0"/>
                </a:solidFill>
                <a:latin typeface="Glacial Indifference"/>
              </a:rPr>
              <a:t>BLUE</a:t>
            </a:r>
            <a:br>
              <a:rPr lang="en-US" sz="2800" spc="40" dirty="0">
                <a:solidFill>
                  <a:srgbClr val="004A89"/>
                </a:solidFill>
                <a:latin typeface="Glacial Indifference"/>
              </a:rPr>
            </a:br>
            <a:endParaRPr lang="en-US" sz="2800" spc="40" dirty="0">
              <a:solidFill>
                <a:srgbClr val="004A89"/>
              </a:solidFill>
              <a:latin typeface="Glacial Indifference"/>
            </a:endParaRPr>
          </a:p>
          <a:p>
            <a:pPr marL="1003321" lvl="1" indent="-571500" algn="just" defTabSz="609630">
              <a:buFont typeface="Arial" panose="020B0604020202020204" pitchFamily="34" charset="0"/>
              <a:buChar char="•"/>
            </a:pPr>
            <a:r>
              <a:rPr lang="en-US" sz="2800" spc="40" dirty="0">
                <a:solidFill>
                  <a:srgbClr val="004A89"/>
                </a:solidFill>
                <a:latin typeface="Glacial Indifference"/>
              </a:rPr>
              <a:t>Which color foods help your tummy with digestion?</a:t>
            </a:r>
          </a:p>
          <a:p>
            <a:pPr marL="1460521" lvl="2" indent="-571500" algn="just" defTabSz="609630">
              <a:buFont typeface="Arial" panose="020B0604020202020204" pitchFamily="34" charset="0"/>
              <a:buChar char="•"/>
            </a:pPr>
            <a:r>
              <a:rPr lang="en-US" sz="2800" b="1" spc="40" dirty="0">
                <a:solidFill>
                  <a:srgbClr val="7030A0"/>
                </a:solidFill>
                <a:latin typeface="Glacial Indifference"/>
              </a:rPr>
              <a:t>PURPLE</a:t>
            </a:r>
            <a:br>
              <a:rPr lang="en-US" sz="2800" spc="40" dirty="0">
                <a:solidFill>
                  <a:srgbClr val="004A89"/>
                </a:solidFill>
                <a:latin typeface="Glacial Indifference"/>
              </a:rPr>
            </a:br>
            <a:endParaRPr lang="en-US" sz="2800" spc="40" dirty="0">
              <a:solidFill>
                <a:srgbClr val="004A89"/>
              </a:solidFill>
              <a:latin typeface="Glacial Indifference"/>
            </a:endParaRPr>
          </a:p>
          <a:p>
            <a:pPr algn="r" defTabSz="609630">
              <a:lnSpc>
                <a:spcPts val="7560"/>
              </a:lnSpc>
            </a:pPr>
            <a:endParaRPr lang="en-US" sz="4000" spc="40" dirty="0">
              <a:solidFill>
                <a:srgbClr val="004A89"/>
              </a:solidFill>
              <a:latin typeface="Glacial Indifference"/>
            </a:endParaRPr>
          </a:p>
          <a:p>
            <a:pPr algn="r" defTabSz="609630">
              <a:lnSpc>
                <a:spcPts val="7560"/>
              </a:lnSpc>
            </a:pPr>
            <a:endParaRPr lang="en-US" sz="4000" spc="40" dirty="0">
              <a:solidFill>
                <a:srgbClr val="004A89"/>
              </a:solidFill>
              <a:latin typeface="Glacial Indifference"/>
            </a:endParaRPr>
          </a:p>
        </p:txBody>
      </p:sp>
    </p:spTree>
    <p:extLst>
      <p:ext uri="{BB962C8B-B14F-4D97-AF65-F5344CB8AC3E}">
        <p14:creationId xmlns:p14="http://schemas.microsoft.com/office/powerpoint/2010/main" val="6808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082"/>
            </a:xfrm>
            <a:prstGeom prst="rect">
              <a:avLst/>
            </a:prstGeom>
          </p:spPr>
          <p:txBody>
            <a:bodyPr lIns="0" tIns="0" rIns="0" bIns="0" rtlCol="0" anchor="t">
              <a:spAutoFit/>
            </a:bodyPr>
            <a:lstStyle/>
            <a:p>
              <a:pPr marL="0" marR="0" lvl="0" indent="0" algn="just" defTabSz="914400" rtl="0" eaLnBrk="1" fontAlgn="auto" latinLnBrk="0" hangingPunct="1">
                <a:lnSpc>
                  <a:spcPts val="5507"/>
                </a:lnSpc>
                <a:spcBef>
                  <a:spcPts val="0"/>
                </a:spcBef>
                <a:spcAft>
                  <a:spcPts val="0"/>
                </a:spcAft>
                <a:buClrTx/>
                <a:buSzTx/>
                <a:buFontTx/>
                <a:buNone/>
                <a:tabLst/>
                <a:defRPr/>
              </a:pPr>
              <a:r>
                <a:rPr kumimoji="0" lang="en-US" sz="3930" b="0" i="0" u="none" strike="noStrike" kern="1200" cap="none" spc="0" normalizeH="0" baseline="0" noProof="0" dirty="0">
                  <a:ln>
                    <a:noFill/>
                  </a:ln>
                  <a:solidFill>
                    <a:srgbClr val="C00000"/>
                  </a:solidFill>
                  <a:effectLst/>
                  <a:uLnTx/>
                  <a:uFillTx/>
                  <a:latin typeface="League Spartan Italics"/>
                  <a:ea typeface="+mn-ea"/>
                  <a:cs typeface="+mn-cs"/>
                </a:rPr>
                <a:t>OK, now let’s cook!</a:t>
              </a:r>
              <a:endParaRPr kumimoji="0" lang="en-US" sz="3930" b="0" i="0" u="none" strike="noStrike" kern="1200" cap="none" spc="433" normalizeH="0" baseline="0" noProof="0" dirty="0">
                <a:ln>
                  <a:noFill/>
                </a:ln>
                <a:solidFill>
                  <a:srgbClr val="C00000"/>
                </a:solidFill>
                <a:effectLst/>
                <a:uLnTx/>
                <a:uFillTx/>
                <a:latin typeface="League Spartan Italics"/>
                <a:ea typeface="+mn-ea"/>
                <a:cs typeface="+mn-cs"/>
              </a:endParaRP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91440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1"/>
          <p:cNvSpPr txBox="1"/>
          <p:nvPr/>
        </p:nvSpPr>
        <p:spPr>
          <a:xfrm>
            <a:off x="1239117" y="1897106"/>
            <a:ext cx="10494973" cy="30637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What is the first thing we do before we touch food or start cooking?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4472C4">
                  <a:lumMod val="75000"/>
                </a:srgbClr>
              </a:solidFill>
              <a:latin typeface="Glacial Indifference"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Wash our hands!!</a:t>
            </a:r>
          </a:p>
          <a:p>
            <a:pPr marL="0" marR="0" lvl="0" indent="0" algn="r" defTabSz="914400" rtl="0" eaLnBrk="1" fontAlgn="auto" latinLnBrk="0" hangingPunct="1">
              <a:lnSpc>
                <a:spcPts val="7560"/>
              </a:lnSpc>
              <a:spcBef>
                <a:spcPts val="0"/>
              </a:spcBef>
              <a:spcAft>
                <a:spcPts val="0"/>
              </a:spcAft>
              <a:buClrTx/>
              <a:buSzTx/>
              <a:buFontTx/>
              <a:buNone/>
              <a:tabLst/>
              <a:defRPr/>
            </a:pPr>
            <a:endParaRPr kumimoji="0" lang="en-US" sz="4000" b="0" i="0" u="none" strike="noStrike" kern="1200" cap="none" spc="40" normalizeH="0" baseline="0" noProof="0" dirty="0">
              <a:ln>
                <a:noFill/>
              </a:ln>
              <a:solidFill>
                <a:srgbClr val="004A89"/>
              </a:solidFill>
              <a:effectLst/>
              <a:uLnTx/>
              <a:uFillTx/>
              <a:latin typeface="Glacial Indifference"/>
              <a:ea typeface="+mn-ea"/>
              <a:cs typeface="+mn-cs"/>
            </a:endParaRPr>
          </a:p>
        </p:txBody>
      </p:sp>
      <p:pic>
        <p:nvPicPr>
          <p:cNvPr id="13" name="Picture 12" descr="Handwashing with soap">
            <a:extLst>
              <a:ext uri="{FF2B5EF4-FFF2-40B4-BE49-F238E27FC236}">
                <a16:creationId xmlns:a16="http://schemas.microsoft.com/office/drawing/2014/main" id="{FDB2EBEE-5276-43FC-CB2B-808DCD1A7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745" y="2923651"/>
            <a:ext cx="5102528" cy="3401685"/>
          </a:xfrm>
          <a:prstGeom prst="rect">
            <a:avLst/>
          </a:prstGeom>
        </p:spPr>
      </p:pic>
    </p:spTree>
    <p:extLst>
      <p:ext uri="{BB962C8B-B14F-4D97-AF65-F5344CB8AC3E}">
        <p14:creationId xmlns:p14="http://schemas.microsoft.com/office/powerpoint/2010/main" val="218448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10084116" y="-152661"/>
            <a:ext cx="2260546" cy="2165633"/>
          </a:xfrm>
          <a:prstGeom prst="rect">
            <a:avLst/>
          </a:prstGeom>
          <a:solidFill>
            <a:srgbClr val="FDFDFD"/>
          </a:solidFill>
        </p:spPr>
      </p:sp>
      <p:grpSp>
        <p:nvGrpSpPr>
          <p:cNvPr id="3" name="Group 3"/>
          <p:cNvGrpSpPr/>
          <p:nvPr/>
        </p:nvGrpSpPr>
        <p:grpSpPr>
          <a:xfrm>
            <a:off x="715112" y="4914038"/>
            <a:ext cx="1258162" cy="125816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DFD"/>
            </a:solidFill>
          </p:spPr>
        </p:sp>
      </p:grpSp>
      <p:grpSp>
        <p:nvGrpSpPr>
          <p:cNvPr id="5" name="Group 5"/>
          <p:cNvGrpSpPr>
            <a:grpSpLocks noChangeAspect="1"/>
          </p:cNvGrpSpPr>
          <p:nvPr/>
        </p:nvGrpSpPr>
        <p:grpSpPr>
          <a:xfrm>
            <a:off x="1310088" y="4788119"/>
            <a:ext cx="879730" cy="879730"/>
            <a:chOff x="-2540" y="-2540"/>
            <a:chExt cx="6355080" cy="6355080"/>
          </a:xfrm>
        </p:grpSpPr>
        <p:sp>
          <p:nvSpPr>
            <p:cNvPr id="6"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AC33F"/>
            </a:solidFill>
          </p:spPr>
        </p:sp>
      </p:grpSp>
      <p:sp>
        <p:nvSpPr>
          <p:cNvPr id="7" name="AutoShape 7"/>
          <p:cNvSpPr/>
          <p:nvPr/>
        </p:nvSpPr>
        <p:spPr>
          <a:xfrm>
            <a:off x="11728134" y="-2382389"/>
            <a:ext cx="79390" cy="5486400"/>
          </a:xfrm>
          <a:prstGeom prst="rect">
            <a:avLst/>
          </a:prstGeom>
          <a:solidFill>
            <a:srgbClr val="9AC33F"/>
          </a:solidFill>
        </p:spPr>
      </p:sp>
      <p:sp>
        <p:nvSpPr>
          <p:cNvPr id="8" name="AutoShape 8"/>
          <p:cNvSpPr/>
          <p:nvPr/>
        </p:nvSpPr>
        <p:spPr>
          <a:xfrm>
            <a:off x="-1574785" y="2674333"/>
            <a:ext cx="7323680" cy="91148"/>
          </a:xfrm>
          <a:prstGeom prst="rect">
            <a:avLst/>
          </a:prstGeom>
          <a:solidFill>
            <a:srgbClr val="6198CE"/>
          </a:solidFill>
        </p:spPr>
      </p:sp>
      <p:sp>
        <p:nvSpPr>
          <p:cNvPr id="9" name="AutoShape 9"/>
          <p:cNvSpPr/>
          <p:nvPr/>
        </p:nvSpPr>
        <p:spPr>
          <a:xfrm>
            <a:off x="-140918" y="-117432"/>
            <a:ext cx="682165" cy="793559"/>
          </a:xfrm>
          <a:prstGeom prst="rect">
            <a:avLst/>
          </a:prstGeom>
          <a:solidFill>
            <a:srgbClr val="FDFDFD"/>
          </a:solidFill>
        </p:spPr>
      </p:sp>
      <p:pic>
        <p:nvPicPr>
          <p:cNvPr id="10" name="Picture 10"/>
          <p:cNvPicPr>
            <a:picLocks noChangeAspect="1"/>
          </p:cNvPicPr>
          <p:nvPr/>
        </p:nvPicPr>
        <p:blipFill>
          <a:blip r:embed="rId3"/>
          <a:srcRect/>
          <a:stretch>
            <a:fillRect/>
          </a:stretch>
        </p:blipFill>
        <p:spPr>
          <a:xfrm>
            <a:off x="10311804" y="360811"/>
            <a:ext cx="1194396" cy="1441202"/>
          </a:xfrm>
          <a:prstGeom prst="rect">
            <a:avLst/>
          </a:prstGeom>
        </p:spPr>
      </p:pic>
      <p:sp>
        <p:nvSpPr>
          <p:cNvPr id="12" name="TextBox 12"/>
          <p:cNvSpPr txBox="1"/>
          <p:nvPr/>
        </p:nvSpPr>
        <p:spPr>
          <a:xfrm>
            <a:off x="5117430" y="3261433"/>
            <a:ext cx="7462710" cy="2591543"/>
          </a:xfrm>
          <a:prstGeom prst="rect">
            <a:avLst/>
          </a:prstGeom>
        </p:spPr>
        <p:txBody>
          <a:bodyPr lIns="0" tIns="0" rIns="0" bIns="0" rtlCol="0" anchor="t">
            <a:spAutoFit/>
          </a:bodyPr>
          <a:lstStyle/>
          <a:p>
            <a:pPr marL="576786" lvl="1" indent="-288392" defTabSz="609630">
              <a:lnSpc>
                <a:spcPts val="4007"/>
              </a:lnSpc>
              <a:buFont typeface="Arial"/>
              <a:buChar char="•"/>
            </a:pPr>
            <a:r>
              <a:rPr lang="en-US" sz="2671" spc="22" dirty="0">
                <a:solidFill>
                  <a:srgbClr val="004A89"/>
                </a:solidFill>
                <a:latin typeface="Glacial Indifference Bold"/>
              </a:rPr>
              <a:t>Review of MyPlate</a:t>
            </a:r>
          </a:p>
          <a:p>
            <a:pPr marL="576786" lvl="1" indent="-288392" defTabSz="609630">
              <a:lnSpc>
                <a:spcPts val="4007"/>
              </a:lnSpc>
              <a:buFont typeface="Arial"/>
              <a:buChar char="•"/>
            </a:pPr>
            <a:r>
              <a:rPr lang="en-US" sz="2671" spc="27" dirty="0">
                <a:solidFill>
                  <a:srgbClr val="004A89"/>
                </a:solidFill>
                <a:latin typeface="Glacial Indifference Bold"/>
              </a:rPr>
              <a:t>Intro to ”Eating the Rainbow"</a:t>
            </a:r>
          </a:p>
          <a:p>
            <a:pPr marL="576786" lvl="1" indent="-288392" defTabSz="609630">
              <a:lnSpc>
                <a:spcPts val="4007"/>
              </a:lnSpc>
              <a:buFont typeface="Arial"/>
              <a:buChar char="•"/>
            </a:pPr>
            <a:r>
              <a:rPr lang="en-US" sz="2671" spc="27" dirty="0">
                <a:solidFill>
                  <a:srgbClr val="004A89"/>
                </a:solidFill>
                <a:latin typeface="Glacial Indifference Bold"/>
              </a:rPr>
              <a:t>Video Lesson</a:t>
            </a:r>
          </a:p>
          <a:p>
            <a:pPr marL="576786" lvl="1" indent="-288392" defTabSz="609630">
              <a:lnSpc>
                <a:spcPts val="4007"/>
              </a:lnSpc>
              <a:buFont typeface="Arial"/>
              <a:buChar char="•"/>
            </a:pPr>
            <a:r>
              <a:rPr lang="en-US" sz="2671" spc="27" dirty="0">
                <a:solidFill>
                  <a:srgbClr val="004A89"/>
                </a:solidFill>
                <a:latin typeface="Glacial Indifference Bold"/>
              </a:rPr>
              <a:t>Cooking Activity: Create and Eat a Rainbow!</a:t>
            </a:r>
          </a:p>
          <a:p>
            <a:pPr algn="r" defTabSz="609630">
              <a:lnSpc>
                <a:spcPts val="4807"/>
              </a:lnSpc>
            </a:pPr>
            <a:endParaRPr lang="en-US" sz="2671" spc="27" dirty="0">
              <a:solidFill>
                <a:srgbClr val="004A89"/>
              </a:solidFill>
              <a:latin typeface="Glacial Indifference Bold"/>
            </a:endParaRPr>
          </a:p>
        </p:txBody>
      </p:sp>
      <p:sp>
        <p:nvSpPr>
          <p:cNvPr id="13" name="TextBox 13"/>
          <p:cNvSpPr txBox="1"/>
          <p:nvPr/>
        </p:nvSpPr>
        <p:spPr>
          <a:xfrm>
            <a:off x="715112" y="881263"/>
            <a:ext cx="4901304" cy="1740220"/>
          </a:xfrm>
          <a:prstGeom prst="rect">
            <a:avLst/>
          </a:prstGeom>
        </p:spPr>
        <p:txBody>
          <a:bodyPr lIns="0" tIns="0" rIns="0" bIns="0" rtlCol="0" anchor="t">
            <a:spAutoFit/>
          </a:bodyPr>
          <a:lstStyle/>
          <a:p>
            <a:pPr defTabSz="609630">
              <a:lnSpc>
                <a:spcPts val="7000"/>
              </a:lnSpc>
            </a:pPr>
            <a:r>
              <a:rPr lang="en-US" sz="5000" spc="550">
                <a:solidFill>
                  <a:srgbClr val="CC0535"/>
                </a:solidFill>
                <a:latin typeface="League Spartan Italics"/>
              </a:rPr>
              <a:t>TODAY'S</a:t>
            </a:r>
          </a:p>
          <a:p>
            <a:pPr defTabSz="609630">
              <a:lnSpc>
                <a:spcPts val="7000"/>
              </a:lnSpc>
            </a:pPr>
            <a:r>
              <a:rPr lang="en-US" sz="5000" spc="550">
                <a:solidFill>
                  <a:srgbClr val="CC0535"/>
                </a:solidFill>
                <a:latin typeface="League Spartan Italics"/>
              </a:rPr>
              <a:t>SCHEDULE </a:t>
            </a:r>
          </a:p>
        </p:txBody>
      </p:sp>
      <p:pic>
        <p:nvPicPr>
          <p:cNvPr id="14" name="Picture 13">
            <a:extLst>
              <a:ext uri="{FF2B5EF4-FFF2-40B4-BE49-F238E27FC236}">
                <a16:creationId xmlns:a16="http://schemas.microsoft.com/office/drawing/2014/main" id="{8F3BA1CB-0152-4A15-3F18-FF442F3245E6}"/>
              </a:ext>
            </a:extLst>
          </p:cNvPr>
          <p:cNvPicPr>
            <a:picLocks noChangeAspect="1"/>
          </p:cNvPicPr>
          <p:nvPr/>
        </p:nvPicPr>
        <p:blipFill>
          <a:blip r:embed="rId4"/>
          <a:stretch>
            <a:fillRect/>
          </a:stretch>
        </p:blipFill>
        <p:spPr>
          <a:xfrm>
            <a:off x="12700" y="3429000"/>
            <a:ext cx="5146443" cy="3429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338"/>
            </a:xfrm>
            <a:prstGeom prst="rect">
              <a:avLst/>
            </a:prstGeom>
          </p:spPr>
          <p:txBody>
            <a:bodyPr lIns="0" tIns="0" rIns="0" bIns="0" rtlCol="0" anchor="t">
              <a:spAutoFit/>
            </a:bodyPr>
            <a:lstStyle/>
            <a:p>
              <a:pPr algn="just" defTabSz="609630">
                <a:lnSpc>
                  <a:spcPts val="5507"/>
                </a:lnSpc>
              </a:pPr>
              <a:r>
                <a:rPr lang="en-US" sz="3934" spc="433">
                  <a:solidFill>
                    <a:srgbClr val="C90027"/>
                  </a:solidFill>
                  <a:latin typeface="League Spartan Italics"/>
                </a:rPr>
                <a:t>Class Rules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algn="r" defTabSz="609630">
                <a:lnSpc>
                  <a:spcPts val="3454"/>
                </a:lnSpc>
              </a:pPr>
              <a:endParaRPr sz="1200">
                <a:solidFill>
                  <a:prstClr val="black"/>
                </a:solidFill>
                <a:latin typeface="Calibri"/>
              </a:endParaRPr>
            </a:p>
          </p:txBody>
        </p:sp>
      </p:grpSp>
      <p:sp>
        <p:nvSpPr>
          <p:cNvPr id="11" name="TextBox 11"/>
          <p:cNvSpPr txBox="1"/>
          <p:nvPr/>
        </p:nvSpPr>
        <p:spPr>
          <a:xfrm>
            <a:off x="1862450" y="1776315"/>
            <a:ext cx="8148510" cy="4746299"/>
          </a:xfrm>
          <a:prstGeom prst="rect">
            <a:avLst/>
          </a:prstGeom>
        </p:spPr>
        <p:txBody>
          <a:bodyPr lIns="0" tIns="0" rIns="0" bIns="0" rtlCol="0" anchor="t">
            <a:spAutoFit/>
          </a:bodyPr>
          <a:lstStyle/>
          <a:p>
            <a:pPr marL="863643" lvl="1" indent="-431822" algn="just" defTabSz="609630">
              <a:lnSpc>
                <a:spcPts val="7560"/>
              </a:lnSpc>
              <a:buFont typeface="Arial"/>
              <a:buChar char="•"/>
            </a:pPr>
            <a:r>
              <a:rPr lang="en-US" sz="4000" spc="40" dirty="0">
                <a:solidFill>
                  <a:srgbClr val="004A89"/>
                </a:solidFill>
                <a:latin typeface="Glacial Indifference"/>
              </a:rPr>
              <a:t>Listening Ears</a:t>
            </a:r>
          </a:p>
          <a:p>
            <a:pPr marL="863643" lvl="1" indent="-431822" algn="just" defTabSz="609630">
              <a:lnSpc>
                <a:spcPts val="7560"/>
              </a:lnSpc>
              <a:buFont typeface="Arial"/>
              <a:buChar char="•"/>
            </a:pPr>
            <a:r>
              <a:rPr lang="en-US" sz="4000" spc="40" dirty="0">
                <a:solidFill>
                  <a:srgbClr val="004A89"/>
                </a:solidFill>
                <a:latin typeface="Glacial Indifference"/>
              </a:rPr>
              <a:t>Quiet Mouths</a:t>
            </a:r>
          </a:p>
          <a:p>
            <a:pPr marL="863643" lvl="1" indent="-431822" algn="just" defTabSz="609630">
              <a:lnSpc>
                <a:spcPts val="7560"/>
              </a:lnSpc>
              <a:buFont typeface="Arial"/>
              <a:buChar char="•"/>
            </a:pPr>
            <a:r>
              <a:rPr lang="en-US" sz="4000" spc="40" dirty="0">
                <a:solidFill>
                  <a:srgbClr val="004A89"/>
                </a:solidFill>
                <a:latin typeface="Glacial Indifference"/>
              </a:rPr>
              <a:t>Follow Instructions</a:t>
            </a:r>
          </a:p>
          <a:p>
            <a:pPr marL="863643" lvl="1" indent="-431822" algn="just" defTabSz="609630">
              <a:lnSpc>
                <a:spcPts val="7560"/>
              </a:lnSpc>
              <a:buFont typeface="Arial"/>
              <a:buChar char="•"/>
            </a:pPr>
            <a:r>
              <a:rPr lang="en-US" sz="4000" spc="40" dirty="0">
                <a:solidFill>
                  <a:srgbClr val="004A89"/>
                </a:solidFill>
                <a:latin typeface="Glacial Indifference"/>
              </a:rPr>
              <a:t>Don't Yuck My Yum !</a:t>
            </a:r>
          </a:p>
          <a:p>
            <a:pPr algn="r" defTabSz="609630">
              <a:lnSpc>
                <a:spcPts val="7560"/>
              </a:lnSpc>
            </a:pPr>
            <a:endParaRPr lang="en-US" sz="4000" spc="40" dirty="0">
              <a:solidFill>
                <a:srgbClr val="004A89"/>
              </a:solidFill>
              <a:latin typeface="Glacial Indifferen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a:stretch>
            <a:fillRect/>
          </a:stretch>
        </p:blipFill>
        <p:spPr>
          <a:xfrm>
            <a:off x="2881503" y="2153382"/>
            <a:ext cx="6428995" cy="4567265"/>
          </a:xfrm>
          <a:prstGeom prst="rect">
            <a:avLst/>
          </a:prstGeom>
        </p:spPr>
      </p:pic>
      <p:grpSp>
        <p:nvGrpSpPr>
          <p:cNvPr id="8" name="Group 8"/>
          <p:cNvGrpSpPr/>
          <p:nvPr/>
        </p:nvGrpSpPr>
        <p:grpSpPr>
          <a:xfrm>
            <a:off x="4478139" y="3324049"/>
            <a:ext cx="1043419" cy="518271"/>
            <a:chOff x="0" y="0"/>
            <a:chExt cx="642854" cy="319308"/>
          </a:xfrm>
        </p:grpSpPr>
        <p:sp>
          <p:nvSpPr>
            <p:cNvPr id="9" name="Freeform 9"/>
            <p:cNvSpPr/>
            <p:nvPr/>
          </p:nvSpPr>
          <p:spPr>
            <a:xfrm>
              <a:off x="0" y="0"/>
              <a:ext cx="642854" cy="319308"/>
            </a:xfrm>
            <a:custGeom>
              <a:avLst/>
              <a:gdLst/>
              <a:ahLst/>
              <a:cxnLst/>
              <a:rect l="l" t="t" r="r" b="b"/>
              <a:pathLst>
                <a:path w="642854" h="319308">
                  <a:moveTo>
                    <a:pt x="0" y="0"/>
                  </a:moveTo>
                  <a:lnTo>
                    <a:pt x="642854" y="0"/>
                  </a:lnTo>
                  <a:lnTo>
                    <a:pt x="642854" y="319308"/>
                  </a:lnTo>
                  <a:lnTo>
                    <a:pt x="0" y="319308"/>
                  </a:lnTo>
                  <a:close/>
                </a:path>
              </a:pathLst>
            </a:custGeom>
            <a:solidFill>
              <a:srgbClr val="DB0707"/>
            </a:solidFill>
          </p:spPr>
        </p:sp>
      </p:grpSp>
      <p:sp>
        <p:nvSpPr>
          <p:cNvPr id="10" name="TextBox 10"/>
          <p:cNvSpPr txBox="1"/>
          <p:nvPr/>
        </p:nvSpPr>
        <p:spPr>
          <a:xfrm>
            <a:off x="2139754" y="844067"/>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Nutrition &amp; My Plate </a:t>
            </a:r>
          </a:p>
        </p:txBody>
      </p:sp>
      <p:grpSp>
        <p:nvGrpSpPr>
          <p:cNvPr id="11" name="Group 11"/>
          <p:cNvGrpSpPr/>
          <p:nvPr/>
        </p:nvGrpSpPr>
        <p:grpSpPr>
          <a:xfrm>
            <a:off x="6096000" y="3583184"/>
            <a:ext cx="1138669" cy="518271"/>
            <a:chOff x="0" y="0"/>
            <a:chExt cx="701537" cy="319308"/>
          </a:xfrm>
        </p:grpSpPr>
        <p:sp>
          <p:nvSpPr>
            <p:cNvPr id="12" name="Freeform 12"/>
            <p:cNvSpPr/>
            <p:nvPr/>
          </p:nvSpPr>
          <p:spPr>
            <a:xfrm>
              <a:off x="0" y="0"/>
              <a:ext cx="701537" cy="319308"/>
            </a:xfrm>
            <a:custGeom>
              <a:avLst/>
              <a:gdLst/>
              <a:ahLst/>
              <a:cxnLst/>
              <a:rect l="l" t="t" r="r" b="b"/>
              <a:pathLst>
                <a:path w="701537" h="319308">
                  <a:moveTo>
                    <a:pt x="0" y="0"/>
                  </a:moveTo>
                  <a:lnTo>
                    <a:pt x="701537" y="0"/>
                  </a:lnTo>
                  <a:lnTo>
                    <a:pt x="701537" y="319308"/>
                  </a:lnTo>
                  <a:lnTo>
                    <a:pt x="0" y="319308"/>
                  </a:lnTo>
                  <a:close/>
                </a:path>
              </a:pathLst>
            </a:custGeom>
            <a:solidFill>
              <a:srgbClr val="E86D28"/>
            </a:solidFill>
          </p:spPr>
        </p:sp>
      </p:grpSp>
      <p:grpSp>
        <p:nvGrpSpPr>
          <p:cNvPr id="13" name="Group 13"/>
          <p:cNvGrpSpPr/>
          <p:nvPr/>
        </p:nvGrpSpPr>
        <p:grpSpPr>
          <a:xfrm>
            <a:off x="6053667" y="4969601"/>
            <a:ext cx="1223336" cy="518271"/>
            <a:chOff x="0" y="0"/>
            <a:chExt cx="753701" cy="319308"/>
          </a:xfrm>
        </p:grpSpPr>
        <p:sp>
          <p:nvSpPr>
            <p:cNvPr id="14" name="Freeform 14"/>
            <p:cNvSpPr/>
            <p:nvPr/>
          </p:nvSpPr>
          <p:spPr>
            <a:xfrm>
              <a:off x="0" y="0"/>
              <a:ext cx="753701" cy="319308"/>
            </a:xfrm>
            <a:custGeom>
              <a:avLst/>
              <a:gdLst/>
              <a:ahLst/>
              <a:cxnLst/>
              <a:rect l="l" t="t" r="r" b="b"/>
              <a:pathLst>
                <a:path w="753701" h="319308">
                  <a:moveTo>
                    <a:pt x="0" y="0"/>
                  </a:moveTo>
                  <a:lnTo>
                    <a:pt x="753701" y="0"/>
                  </a:lnTo>
                  <a:lnTo>
                    <a:pt x="753701" y="319308"/>
                  </a:lnTo>
                  <a:lnTo>
                    <a:pt x="0" y="319308"/>
                  </a:lnTo>
                  <a:close/>
                </a:path>
              </a:pathLst>
            </a:custGeom>
            <a:solidFill>
              <a:srgbClr val="644394"/>
            </a:solidFill>
          </p:spPr>
        </p:sp>
      </p:grpSp>
      <p:grpSp>
        <p:nvGrpSpPr>
          <p:cNvPr id="15" name="Group 15"/>
          <p:cNvGrpSpPr/>
          <p:nvPr/>
        </p:nvGrpSpPr>
        <p:grpSpPr>
          <a:xfrm>
            <a:off x="4064000" y="4620351"/>
            <a:ext cx="1646669" cy="518271"/>
            <a:chOff x="0" y="0"/>
            <a:chExt cx="1014518" cy="319308"/>
          </a:xfrm>
        </p:grpSpPr>
        <p:sp>
          <p:nvSpPr>
            <p:cNvPr id="16" name="Freeform 16"/>
            <p:cNvSpPr/>
            <p:nvPr/>
          </p:nvSpPr>
          <p:spPr>
            <a:xfrm>
              <a:off x="0" y="0"/>
              <a:ext cx="1014518" cy="319308"/>
            </a:xfrm>
            <a:custGeom>
              <a:avLst/>
              <a:gdLst/>
              <a:ahLst/>
              <a:cxnLst/>
              <a:rect l="l" t="t" r="r" b="b"/>
              <a:pathLst>
                <a:path w="1014518" h="319308">
                  <a:moveTo>
                    <a:pt x="0" y="0"/>
                  </a:moveTo>
                  <a:lnTo>
                    <a:pt x="1014518" y="0"/>
                  </a:lnTo>
                  <a:lnTo>
                    <a:pt x="1014518" y="319308"/>
                  </a:lnTo>
                  <a:lnTo>
                    <a:pt x="0" y="319308"/>
                  </a:lnTo>
                  <a:close/>
                </a:path>
              </a:pathLst>
            </a:custGeom>
            <a:solidFill>
              <a:srgbClr val="75B744"/>
            </a:solidFill>
          </p:spPr>
        </p:sp>
      </p:grpSp>
      <p:grpSp>
        <p:nvGrpSpPr>
          <p:cNvPr id="17" name="Group 17"/>
          <p:cNvGrpSpPr/>
          <p:nvPr/>
        </p:nvGrpSpPr>
        <p:grpSpPr>
          <a:xfrm>
            <a:off x="7981328" y="2910729"/>
            <a:ext cx="947254" cy="518271"/>
            <a:chOff x="0" y="0"/>
            <a:chExt cx="583606" cy="319308"/>
          </a:xfrm>
        </p:grpSpPr>
        <p:sp>
          <p:nvSpPr>
            <p:cNvPr id="18" name="Freeform 18"/>
            <p:cNvSpPr/>
            <p:nvPr/>
          </p:nvSpPr>
          <p:spPr>
            <a:xfrm>
              <a:off x="0" y="0"/>
              <a:ext cx="583606" cy="319308"/>
            </a:xfrm>
            <a:custGeom>
              <a:avLst/>
              <a:gdLst/>
              <a:ahLst/>
              <a:cxnLst/>
              <a:rect l="l" t="t" r="r" b="b"/>
              <a:pathLst>
                <a:path w="583606" h="319308">
                  <a:moveTo>
                    <a:pt x="0" y="0"/>
                  </a:moveTo>
                  <a:lnTo>
                    <a:pt x="583606" y="0"/>
                  </a:lnTo>
                  <a:lnTo>
                    <a:pt x="583606" y="319308"/>
                  </a:lnTo>
                  <a:lnTo>
                    <a:pt x="0" y="319308"/>
                  </a:lnTo>
                  <a:close/>
                </a:path>
              </a:pathLst>
            </a:custGeom>
            <a:solidFill>
              <a:srgbClr val="4583BF"/>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a:stretch>
            <a:fillRect/>
          </a:stretch>
        </p:blipFill>
        <p:spPr>
          <a:xfrm>
            <a:off x="2881503" y="2153382"/>
            <a:ext cx="6428995" cy="4567265"/>
          </a:xfrm>
          <a:prstGeom prst="rect">
            <a:avLst/>
          </a:prstGeom>
        </p:spPr>
      </p:pic>
      <p:sp>
        <p:nvSpPr>
          <p:cNvPr id="8" name="TextBox 8"/>
          <p:cNvSpPr txBox="1"/>
          <p:nvPr/>
        </p:nvSpPr>
        <p:spPr>
          <a:xfrm>
            <a:off x="2139754" y="844067"/>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Nutrition &amp; My Plate </a:t>
            </a:r>
          </a:p>
        </p:txBody>
      </p:sp>
      <p:grpSp>
        <p:nvGrpSpPr>
          <p:cNvPr id="9" name="Group 9"/>
          <p:cNvGrpSpPr/>
          <p:nvPr/>
        </p:nvGrpSpPr>
        <p:grpSpPr>
          <a:xfrm>
            <a:off x="6096000" y="3583184"/>
            <a:ext cx="1138669" cy="518271"/>
            <a:chOff x="0" y="0"/>
            <a:chExt cx="701537" cy="319308"/>
          </a:xfrm>
        </p:grpSpPr>
        <p:sp>
          <p:nvSpPr>
            <p:cNvPr id="10" name="Freeform 10"/>
            <p:cNvSpPr/>
            <p:nvPr/>
          </p:nvSpPr>
          <p:spPr>
            <a:xfrm>
              <a:off x="0" y="0"/>
              <a:ext cx="701537" cy="319308"/>
            </a:xfrm>
            <a:custGeom>
              <a:avLst/>
              <a:gdLst/>
              <a:ahLst/>
              <a:cxnLst/>
              <a:rect l="l" t="t" r="r" b="b"/>
              <a:pathLst>
                <a:path w="701537" h="319308">
                  <a:moveTo>
                    <a:pt x="0" y="0"/>
                  </a:moveTo>
                  <a:lnTo>
                    <a:pt x="701537" y="0"/>
                  </a:lnTo>
                  <a:lnTo>
                    <a:pt x="701537" y="319308"/>
                  </a:lnTo>
                  <a:lnTo>
                    <a:pt x="0" y="319308"/>
                  </a:lnTo>
                  <a:close/>
                </a:path>
              </a:pathLst>
            </a:custGeom>
            <a:solidFill>
              <a:srgbClr val="E86D28"/>
            </a:solidFill>
          </p:spPr>
        </p:sp>
      </p:grpSp>
      <p:grpSp>
        <p:nvGrpSpPr>
          <p:cNvPr id="11" name="Group 11"/>
          <p:cNvGrpSpPr/>
          <p:nvPr/>
        </p:nvGrpSpPr>
        <p:grpSpPr>
          <a:xfrm>
            <a:off x="6053667" y="4969601"/>
            <a:ext cx="1223336" cy="518271"/>
            <a:chOff x="0" y="0"/>
            <a:chExt cx="753701" cy="319308"/>
          </a:xfrm>
        </p:grpSpPr>
        <p:sp>
          <p:nvSpPr>
            <p:cNvPr id="12" name="Freeform 12"/>
            <p:cNvSpPr/>
            <p:nvPr/>
          </p:nvSpPr>
          <p:spPr>
            <a:xfrm>
              <a:off x="0" y="0"/>
              <a:ext cx="753701" cy="319308"/>
            </a:xfrm>
            <a:custGeom>
              <a:avLst/>
              <a:gdLst/>
              <a:ahLst/>
              <a:cxnLst/>
              <a:rect l="l" t="t" r="r" b="b"/>
              <a:pathLst>
                <a:path w="753701" h="319308">
                  <a:moveTo>
                    <a:pt x="0" y="0"/>
                  </a:moveTo>
                  <a:lnTo>
                    <a:pt x="753701" y="0"/>
                  </a:lnTo>
                  <a:lnTo>
                    <a:pt x="753701" y="319308"/>
                  </a:lnTo>
                  <a:lnTo>
                    <a:pt x="0" y="319308"/>
                  </a:lnTo>
                  <a:close/>
                </a:path>
              </a:pathLst>
            </a:custGeom>
            <a:solidFill>
              <a:srgbClr val="644394"/>
            </a:solidFill>
          </p:spPr>
        </p:sp>
      </p:grpSp>
      <p:grpSp>
        <p:nvGrpSpPr>
          <p:cNvPr id="13" name="Group 13"/>
          <p:cNvGrpSpPr/>
          <p:nvPr/>
        </p:nvGrpSpPr>
        <p:grpSpPr>
          <a:xfrm>
            <a:off x="4064000" y="4620351"/>
            <a:ext cx="1646669" cy="518271"/>
            <a:chOff x="0" y="0"/>
            <a:chExt cx="1014518" cy="319308"/>
          </a:xfrm>
        </p:grpSpPr>
        <p:sp>
          <p:nvSpPr>
            <p:cNvPr id="14" name="Freeform 14"/>
            <p:cNvSpPr/>
            <p:nvPr/>
          </p:nvSpPr>
          <p:spPr>
            <a:xfrm>
              <a:off x="0" y="0"/>
              <a:ext cx="1014518" cy="319308"/>
            </a:xfrm>
            <a:custGeom>
              <a:avLst/>
              <a:gdLst/>
              <a:ahLst/>
              <a:cxnLst/>
              <a:rect l="l" t="t" r="r" b="b"/>
              <a:pathLst>
                <a:path w="1014518" h="319308">
                  <a:moveTo>
                    <a:pt x="0" y="0"/>
                  </a:moveTo>
                  <a:lnTo>
                    <a:pt x="1014518" y="0"/>
                  </a:lnTo>
                  <a:lnTo>
                    <a:pt x="1014518" y="319308"/>
                  </a:lnTo>
                  <a:lnTo>
                    <a:pt x="0" y="319308"/>
                  </a:lnTo>
                  <a:close/>
                </a:path>
              </a:pathLst>
            </a:custGeom>
            <a:solidFill>
              <a:srgbClr val="75B744"/>
            </a:solidFill>
          </p:spPr>
        </p:sp>
      </p:grpSp>
      <p:grpSp>
        <p:nvGrpSpPr>
          <p:cNvPr id="15" name="Group 15"/>
          <p:cNvGrpSpPr/>
          <p:nvPr/>
        </p:nvGrpSpPr>
        <p:grpSpPr>
          <a:xfrm>
            <a:off x="7981328" y="2910729"/>
            <a:ext cx="947254" cy="518271"/>
            <a:chOff x="0" y="0"/>
            <a:chExt cx="583606" cy="319308"/>
          </a:xfrm>
        </p:grpSpPr>
        <p:sp>
          <p:nvSpPr>
            <p:cNvPr id="16" name="Freeform 16"/>
            <p:cNvSpPr/>
            <p:nvPr/>
          </p:nvSpPr>
          <p:spPr>
            <a:xfrm>
              <a:off x="0" y="0"/>
              <a:ext cx="583606" cy="319308"/>
            </a:xfrm>
            <a:custGeom>
              <a:avLst/>
              <a:gdLst/>
              <a:ahLst/>
              <a:cxnLst/>
              <a:rect l="l" t="t" r="r" b="b"/>
              <a:pathLst>
                <a:path w="583606" h="319308">
                  <a:moveTo>
                    <a:pt x="0" y="0"/>
                  </a:moveTo>
                  <a:lnTo>
                    <a:pt x="583606" y="0"/>
                  </a:lnTo>
                  <a:lnTo>
                    <a:pt x="583606" y="319308"/>
                  </a:lnTo>
                  <a:lnTo>
                    <a:pt x="0" y="319308"/>
                  </a:lnTo>
                  <a:close/>
                </a:path>
              </a:pathLst>
            </a:custGeom>
            <a:solidFill>
              <a:srgbClr val="4583BF"/>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a:stretch>
            <a:fillRect/>
          </a:stretch>
        </p:blipFill>
        <p:spPr>
          <a:xfrm>
            <a:off x="2881503" y="2153382"/>
            <a:ext cx="6428995" cy="4567265"/>
          </a:xfrm>
          <a:prstGeom prst="rect">
            <a:avLst/>
          </a:prstGeom>
        </p:spPr>
      </p:pic>
      <p:sp>
        <p:nvSpPr>
          <p:cNvPr id="8" name="TextBox 8"/>
          <p:cNvSpPr txBox="1"/>
          <p:nvPr/>
        </p:nvSpPr>
        <p:spPr>
          <a:xfrm>
            <a:off x="2139754" y="844067"/>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Nutrition &amp; My Plate </a:t>
            </a:r>
          </a:p>
        </p:txBody>
      </p:sp>
      <p:grpSp>
        <p:nvGrpSpPr>
          <p:cNvPr id="9" name="Group 9"/>
          <p:cNvGrpSpPr/>
          <p:nvPr/>
        </p:nvGrpSpPr>
        <p:grpSpPr>
          <a:xfrm>
            <a:off x="6096000" y="3583184"/>
            <a:ext cx="1138669" cy="518271"/>
            <a:chOff x="0" y="0"/>
            <a:chExt cx="701537" cy="319308"/>
          </a:xfrm>
        </p:grpSpPr>
        <p:sp>
          <p:nvSpPr>
            <p:cNvPr id="10" name="Freeform 10"/>
            <p:cNvSpPr/>
            <p:nvPr/>
          </p:nvSpPr>
          <p:spPr>
            <a:xfrm>
              <a:off x="0" y="0"/>
              <a:ext cx="701537" cy="319308"/>
            </a:xfrm>
            <a:custGeom>
              <a:avLst/>
              <a:gdLst/>
              <a:ahLst/>
              <a:cxnLst/>
              <a:rect l="l" t="t" r="r" b="b"/>
              <a:pathLst>
                <a:path w="701537" h="319308">
                  <a:moveTo>
                    <a:pt x="0" y="0"/>
                  </a:moveTo>
                  <a:lnTo>
                    <a:pt x="701537" y="0"/>
                  </a:lnTo>
                  <a:lnTo>
                    <a:pt x="701537" y="319308"/>
                  </a:lnTo>
                  <a:lnTo>
                    <a:pt x="0" y="319308"/>
                  </a:lnTo>
                  <a:close/>
                </a:path>
              </a:pathLst>
            </a:custGeom>
            <a:solidFill>
              <a:srgbClr val="E86D28"/>
            </a:solidFill>
          </p:spPr>
        </p:sp>
      </p:grpSp>
      <p:grpSp>
        <p:nvGrpSpPr>
          <p:cNvPr id="11" name="Group 11"/>
          <p:cNvGrpSpPr/>
          <p:nvPr/>
        </p:nvGrpSpPr>
        <p:grpSpPr>
          <a:xfrm>
            <a:off x="6053667" y="4969601"/>
            <a:ext cx="1223336" cy="518271"/>
            <a:chOff x="0" y="0"/>
            <a:chExt cx="753701" cy="319308"/>
          </a:xfrm>
        </p:grpSpPr>
        <p:sp>
          <p:nvSpPr>
            <p:cNvPr id="12" name="Freeform 12"/>
            <p:cNvSpPr/>
            <p:nvPr/>
          </p:nvSpPr>
          <p:spPr>
            <a:xfrm>
              <a:off x="0" y="0"/>
              <a:ext cx="753701" cy="319308"/>
            </a:xfrm>
            <a:custGeom>
              <a:avLst/>
              <a:gdLst/>
              <a:ahLst/>
              <a:cxnLst/>
              <a:rect l="l" t="t" r="r" b="b"/>
              <a:pathLst>
                <a:path w="753701" h="319308">
                  <a:moveTo>
                    <a:pt x="0" y="0"/>
                  </a:moveTo>
                  <a:lnTo>
                    <a:pt x="753701" y="0"/>
                  </a:lnTo>
                  <a:lnTo>
                    <a:pt x="753701" y="319308"/>
                  </a:lnTo>
                  <a:lnTo>
                    <a:pt x="0" y="319308"/>
                  </a:lnTo>
                  <a:close/>
                </a:path>
              </a:pathLst>
            </a:custGeom>
            <a:solidFill>
              <a:srgbClr val="644394"/>
            </a:solidFill>
          </p:spPr>
        </p:sp>
      </p:grpSp>
      <p:grpSp>
        <p:nvGrpSpPr>
          <p:cNvPr id="13" name="Group 13"/>
          <p:cNvGrpSpPr/>
          <p:nvPr/>
        </p:nvGrpSpPr>
        <p:grpSpPr>
          <a:xfrm>
            <a:off x="7981328" y="2910729"/>
            <a:ext cx="947254" cy="518271"/>
            <a:chOff x="0" y="0"/>
            <a:chExt cx="583606" cy="319308"/>
          </a:xfrm>
        </p:grpSpPr>
        <p:sp>
          <p:nvSpPr>
            <p:cNvPr id="14" name="Freeform 14"/>
            <p:cNvSpPr/>
            <p:nvPr/>
          </p:nvSpPr>
          <p:spPr>
            <a:xfrm>
              <a:off x="0" y="0"/>
              <a:ext cx="583606" cy="319308"/>
            </a:xfrm>
            <a:custGeom>
              <a:avLst/>
              <a:gdLst/>
              <a:ahLst/>
              <a:cxnLst/>
              <a:rect l="l" t="t" r="r" b="b"/>
              <a:pathLst>
                <a:path w="583606" h="319308">
                  <a:moveTo>
                    <a:pt x="0" y="0"/>
                  </a:moveTo>
                  <a:lnTo>
                    <a:pt x="583606" y="0"/>
                  </a:lnTo>
                  <a:lnTo>
                    <a:pt x="583606" y="319308"/>
                  </a:lnTo>
                  <a:lnTo>
                    <a:pt x="0" y="319308"/>
                  </a:lnTo>
                  <a:close/>
                </a:path>
              </a:pathLst>
            </a:custGeom>
            <a:solidFill>
              <a:srgbClr val="4583BF"/>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a:stretch>
            <a:fillRect/>
          </a:stretch>
        </p:blipFill>
        <p:spPr>
          <a:xfrm>
            <a:off x="2881503" y="2153382"/>
            <a:ext cx="6428995" cy="4567265"/>
          </a:xfrm>
          <a:prstGeom prst="rect">
            <a:avLst/>
          </a:prstGeom>
        </p:spPr>
      </p:pic>
      <p:sp>
        <p:nvSpPr>
          <p:cNvPr id="8" name="TextBox 8"/>
          <p:cNvSpPr txBox="1"/>
          <p:nvPr/>
        </p:nvSpPr>
        <p:spPr>
          <a:xfrm>
            <a:off x="2139754" y="844067"/>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Nutrition &amp; My Plate </a:t>
            </a:r>
          </a:p>
        </p:txBody>
      </p:sp>
      <p:grpSp>
        <p:nvGrpSpPr>
          <p:cNvPr id="9" name="Group 9"/>
          <p:cNvGrpSpPr/>
          <p:nvPr/>
        </p:nvGrpSpPr>
        <p:grpSpPr>
          <a:xfrm>
            <a:off x="6053667" y="4969601"/>
            <a:ext cx="1223336" cy="518271"/>
            <a:chOff x="0" y="0"/>
            <a:chExt cx="753701" cy="319308"/>
          </a:xfrm>
        </p:grpSpPr>
        <p:sp>
          <p:nvSpPr>
            <p:cNvPr id="10" name="Freeform 10"/>
            <p:cNvSpPr/>
            <p:nvPr/>
          </p:nvSpPr>
          <p:spPr>
            <a:xfrm>
              <a:off x="0" y="0"/>
              <a:ext cx="753701" cy="319308"/>
            </a:xfrm>
            <a:custGeom>
              <a:avLst/>
              <a:gdLst/>
              <a:ahLst/>
              <a:cxnLst/>
              <a:rect l="l" t="t" r="r" b="b"/>
              <a:pathLst>
                <a:path w="753701" h="319308">
                  <a:moveTo>
                    <a:pt x="0" y="0"/>
                  </a:moveTo>
                  <a:lnTo>
                    <a:pt x="753701" y="0"/>
                  </a:lnTo>
                  <a:lnTo>
                    <a:pt x="753701" y="319308"/>
                  </a:lnTo>
                  <a:lnTo>
                    <a:pt x="0" y="319308"/>
                  </a:lnTo>
                  <a:close/>
                </a:path>
              </a:pathLst>
            </a:custGeom>
            <a:solidFill>
              <a:srgbClr val="644394"/>
            </a:solidFill>
          </p:spPr>
        </p:sp>
      </p:grpSp>
      <p:grpSp>
        <p:nvGrpSpPr>
          <p:cNvPr id="11" name="Group 11"/>
          <p:cNvGrpSpPr/>
          <p:nvPr/>
        </p:nvGrpSpPr>
        <p:grpSpPr>
          <a:xfrm>
            <a:off x="7981328" y="2910729"/>
            <a:ext cx="947254" cy="518271"/>
            <a:chOff x="0" y="0"/>
            <a:chExt cx="583606" cy="319308"/>
          </a:xfrm>
        </p:grpSpPr>
        <p:sp>
          <p:nvSpPr>
            <p:cNvPr id="12" name="Freeform 12"/>
            <p:cNvSpPr/>
            <p:nvPr/>
          </p:nvSpPr>
          <p:spPr>
            <a:xfrm>
              <a:off x="0" y="0"/>
              <a:ext cx="583606" cy="319308"/>
            </a:xfrm>
            <a:custGeom>
              <a:avLst/>
              <a:gdLst/>
              <a:ahLst/>
              <a:cxnLst/>
              <a:rect l="l" t="t" r="r" b="b"/>
              <a:pathLst>
                <a:path w="583606" h="319308">
                  <a:moveTo>
                    <a:pt x="0" y="0"/>
                  </a:moveTo>
                  <a:lnTo>
                    <a:pt x="583606" y="0"/>
                  </a:lnTo>
                  <a:lnTo>
                    <a:pt x="583606" y="319308"/>
                  </a:lnTo>
                  <a:lnTo>
                    <a:pt x="0" y="319308"/>
                  </a:lnTo>
                  <a:close/>
                </a:path>
              </a:pathLst>
            </a:custGeom>
            <a:solidFill>
              <a:srgbClr val="4583BF"/>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a:stretch>
            <a:fillRect/>
          </a:stretch>
        </p:blipFill>
        <p:spPr>
          <a:xfrm>
            <a:off x="2881503" y="2153382"/>
            <a:ext cx="6428995" cy="4567265"/>
          </a:xfrm>
          <a:prstGeom prst="rect">
            <a:avLst/>
          </a:prstGeom>
        </p:spPr>
      </p:pic>
      <p:sp>
        <p:nvSpPr>
          <p:cNvPr id="8" name="TextBox 8"/>
          <p:cNvSpPr txBox="1"/>
          <p:nvPr/>
        </p:nvSpPr>
        <p:spPr>
          <a:xfrm>
            <a:off x="2139754" y="844067"/>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Nutrition &amp; My Plate </a:t>
            </a:r>
          </a:p>
        </p:txBody>
      </p:sp>
      <p:grpSp>
        <p:nvGrpSpPr>
          <p:cNvPr id="9" name="Group 9"/>
          <p:cNvGrpSpPr/>
          <p:nvPr/>
        </p:nvGrpSpPr>
        <p:grpSpPr>
          <a:xfrm>
            <a:off x="7981328" y="2910729"/>
            <a:ext cx="947254" cy="518271"/>
            <a:chOff x="0" y="0"/>
            <a:chExt cx="583606" cy="319308"/>
          </a:xfrm>
        </p:grpSpPr>
        <p:sp>
          <p:nvSpPr>
            <p:cNvPr id="10" name="Freeform 10"/>
            <p:cNvSpPr/>
            <p:nvPr/>
          </p:nvSpPr>
          <p:spPr>
            <a:xfrm>
              <a:off x="0" y="0"/>
              <a:ext cx="583606" cy="319308"/>
            </a:xfrm>
            <a:custGeom>
              <a:avLst/>
              <a:gdLst/>
              <a:ahLst/>
              <a:cxnLst/>
              <a:rect l="l" t="t" r="r" b="b"/>
              <a:pathLst>
                <a:path w="583606" h="319308">
                  <a:moveTo>
                    <a:pt x="0" y="0"/>
                  </a:moveTo>
                  <a:lnTo>
                    <a:pt x="583606" y="0"/>
                  </a:lnTo>
                  <a:lnTo>
                    <a:pt x="583606" y="319308"/>
                  </a:lnTo>
                  <a:lnTo>
                    <a:pt x="0" y="319308"/>
                  </a:lnTo>
                  <a:close/>
                </a:path>
              </a:pathLst>
            </a:custGeom>
            <a:solidFill>
              <a:srgbClr val="4583BF"/>
            </a:solid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4945497" y="602192"/>
            <a:ext cx="7246503" cy="83609"/>
          </a:xfrm>
          <a:prstGeom prst="rect">
            <a:avLst/>
          </a:prstGeom>
          <a:solidFill>
            <a:srgbClr val="9AC33F"/>
          </a:solidFill>
        </p:spPr>
      </p:sp>
      <p:grpSp>
        <p:nvGrpSpPr>
          <p:cNvPr id="4" name="Group 4"/>
          <p:cNvGrpSpPr/>
          <p:nvPr/>
        </p:nvGrpSpPr>
        <p:grpSpPr>
          <a:xfrm>
            <a:off x="184779" y="193246"/>
            <a:ext cx="1677672" cy="1602703"/>
            <a:chOff x="0" y="0"/>
            <a:chExt cx="3355344" cy="3205407"/>
          </a:xfrm>
        </p:grpSpPr>
        <p:sp>
          <p:nvSpPr>
            <p:cNvPr id="5" name="AutoShape 5"/>
            <p:cNvSpPr/>
            <p:nvPr/>
          </p:nvSpPr>
          <p:spPr>
            <a:xfrm>
              <a:off x="0" y="0"/>
              <a:ext cx="3355344" cy="3205407"/>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457876" y="169399"/>
              <a:ext cx="2388793" cy="2882404"/>
            </a:xfrm>
            <a:prstGeom prst="rect">
              <a:avLst/>
            </a:prstGeom>
          </p:spPr>
        </p:pic>
      </p:grpSp>
      <p:pic>
        <p:nvPicPr>
          <p:cNvPr id="7" name="Picture 7"/>
          <p:cNvPicPr>
            <a:picLocks noChangeAspect="1"/>
          </p:cNvPicPr>
          <p:nvPr/>
        </p:nvPicPr>
        <p:blipFill>
          <a:blip r:embed="rId4"/>
          <a:srcRect/>
          <a:stretch>
            <a:fillRect/>
          </a:stretch>
        </p:blipFill>
        <p:spPr>
          <a:xfrm>
            <a:off x="2881503" y="2153382"/>
            <a:ext cx="6428995" cy="4567265"/>
          </a:xfrm>
          <a:prstGeom prst="rect">
            <a:avLst/>
          </a:prstGeom>
        </p:spPr>
      </p:pic>
      <p:sp>
        <p:nvSpPr>
          <p:cNvPr id="8" name="TextBox 8"/>
          <p:cNvSpPr txBox="1"/>
          <p:nvPr/>
        </p:nvSpPr>
        <p:spPr>
          <a:xfrm>
            <a:off x="2139754" y="844067"/>
            <a:ext cx="10609273" cy="709681"/>
          </a:xfrm>
          <a:prstGeom prst="rect">
            <a:avLst/>
          </a:prstGeom>
        </p:spPr>
        <p:txBody>
          <a:bodyPr lIns="0" tIns="0" rIns="0" bIns="0" rtlCol="0" anchor="t">
            <a:spAutoFit/>
          </a:bodyPr>
          <a:lstStyle/>
          <a:p>
            <a:pPr defTabSz="609630">
              <a:lnSpc>
                <a:spcPts val="5880"/>
              </a:lnSpc>
            </a:pPr>
            <a:r>
              <a:rPr lang="en-US" sz="4200" spc="462">
                <a:solidFill>
                  <a:srgbClr val="FDFDFD"/>
                </a:solidFill>
                <a:latin typeface="League Spartan Italics"/>
              </a:rPr>
              <a:t>Review: Nutrition &amp; My Plate </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7759198661B34298EEBCAE4266E0C2" ma:contentTypeVersion="16" ma:contentTypeDescription="Create a new document." ma:contentTypeScope="" ma:versionID="ee0c46cb4bdfaeba287131894465c77b">
  <xsd:schema xmlns:xsd="http://www.w3.org/2001/XMLSchema" xmlns:xs="http://www.w3.org/2001/XMLSchema" xmlns:p="http://schemas.microsoft.com/office/2006/metadata/properties" xmlns:ns2="4c08038d-2f6b-4432-9315-73bbbe05644a" xmlns:ns3="89002f21-a8e8-4d98-8b0f-e5923d9dac52" targetNamespace="http://schemas.microsoft.com/office/2006/metadata/properties" ma:root="true" ma:fieldsID="b9e70a9adb7fa6676afc4c20387d7566" ns2:_="" ns3:_="">
    <xsd:import namespace="4c08038d-2f6b-4432-9315-73bbbe05644a"/>
    <xsd:import namespace="89002f21-a8e8-4d98-8b0f-e5923d9dac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8038d-2f6b-4432-9315-73bbbe056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002f21-a8e8-4d98-8b0f-e5923d9dac5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d35012-42f1-4f10-abb3-68c74eb67505}" ma:internalName="TaxCatchAll" ma:showField="CatchAllData" ma:web="89002f21-a8e8-4d98-8b0f-e5923d9dac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002f21-a8e8-4d98-8b0f-e5923d9dac52" xsi:nil="true"/>
    <lcf76f155ced4ddcb4097134ff3c332f xmlns="4c08038d-2f6b-4432-9315-73bbbe0564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EE8119-5DE4-48DB-9FBC-10B8524FDA58}"/>
</file>

<file path=customXml/itemProps2.xml><?xml version="1.0" encoding="utf-8"?>
<ds:datastoreItem xmlns:ds="http://schemas.openxmlformats.org/officeDocument/2006/customXml" ds:itemID="{C5CBEF46-2046-4A4D-8884-7EA1BDEDE6CF}"/>
</file>

<file path=customXml/itemProps3.xml><?xml version="1.0" encoding="utf-8"?>
<ds:datastoreItem xmlns:ds="http://schemas.openxmlformats.org/officeDocument/2006/customXml" ds:itemID="{AB796C0E-7A2A-4C49-9D84-2557DD5F8991}"/>
</file>

<file path=docProps/app.xml><?xml version="1.0" encoding="utf-8"?>
<Properties xmlns="http://schemas.openxmlformats.org/officeDocument/2006/extended-properties" xmlns:vt="http://schemas.openxmlformats.org/officeDocument/2006/docPropsVTypes">
  <TotalTime>404</TotalTime>
  <Words>547</Words>
  <Application>Microsoft Office PowerPoint</Application>
  <PresentationFormat>Widescreen</PresentationFormat>
  <Paragraphs>72</Paragraphs>
  <Slides>13</Slides>
  <Notes>13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Glacial Indifference</vt:lpstr>
      <vt:lpstr>Glacial Indifference Bold</vt:lpstr>
      <vt:lpstr>League Spartan Italics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Shukaitis</dc:creator>
  <cp:lastModifiedBy>Jennifer Shukaitis</cp:lastModifiedBy>
  <cp:revision>6</cp:revision>
  <dcterms:created xsi:type="dcterms:W3CDTF">2023-02-02T20:39:04Z</dcterms:created>
  <dcterms:modified xsi:type="dcterms:W3CDTF">2023-02-16T20:20:00Z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0x010100A97759198661B34298EEBCAE4266E0C2</vt:lpwstr>
  </property>
</Properties>
</file>