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5"/>
  </p:notesMasterIdLst>
  <p:sldIdLst>
    <p:sldId id="263" r:id="rId2"/>
    <p:sldId id="267" r:id="rId3"/>
    <p:sldId id="266" r:id="rId4"/>
    <p:sldId id="268" r:id="rId5"/>
    <p:sldId id="269" r:id="rId6"/>
    <p:sldId id="271" r:id="rId7"/>
    <p:sldId id="272" r:id="rId8"/>
    <p:sldId id="273" r:id="rId9"/>
    <p:sldId id="274" r:id="rId10"/>
    <p:sldId id="275" r:id="rId11"/>
    <p:sldId id="276" r:id="rId12"/>
    <p:sldId id="277" r:id="rId13"/>
    <p:sldId id="278" r:id="rId14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987" autoAdjust="0"/>
    <p:restoredTop sz="82374" autoAdjust="0"/>
  </p:normalViewPr>
  <p:slideViewPr>
    <p:cSldViewPr snapToGrid="0">
      <p:cViewPr varScale="1">
        <p:scale>
          <a:sx n="94" d="100"/>
          <a:sy n="94" d="100"/>
        </p:scale>
        <p:origin x="1176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DD95663-7AB4-4C20-8BD2-9E8E26D55CE4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5E481E-7E0D-4DB5-859E-277040164C4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78994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dirty="0">
                <a:solidFill>
                  <a:schemeClr val="accent1">
                    <a:lumMod val="75000"/>
                  </a:schemeClr>
                </a:solidFill>
                <a:latin typeface="Glacial Indifference" panose="020B0604020202020204" charset="0"/>
              </a:rPr>
              <a:t>Hello everyone! My name is __________ </a:t>
            </a:r>
          </a:p>
          <a:p>
            <a:endParaRPr lang="en-US" sz="1200" dirty="0">
              <a:solidFill>
                <a:schemeClr val="accent1">
                  <a:lumMod val="75000"/>
                </a:schemeClr>
              </a:solidFill>
              <a:latin typeface="Glacial Indifference" panose="020B0604020202020204" charset="0"/>
            </a:endParaRPr>
          </a:p>
          <a:p>
            <a:r>
              <a:rPr lang="en-US" sz="1200" dirty="0">
                <a:solidFill>
                  <a:schemeClr val="accent1">
                    <a:lumMod val="75000"/>
                  </a:schemeClr>
                </a:solidFill>
                <a:latin typeface="Glacial Indifference" panose="020B0604020202020204" charset="0"/>
              </a:rPr>
              <a:t>Today we are going to learn about something really important: NUTRIENTS.</a:t>
            </a:r>
          </a:p>
          <a:p>
            <a:endParaRPr lang="en-US" sz="1200" dirty="0">
              <a:solidFill>
                <a:schemeClr val="accent1">
                  <a:lumMod val="75000"/>
                </a:schemeClr>
              </a:solidFill>
              <a:latin typeface="Glacial Indifference" panose="020B0604020202020204" charset="0"/>
            </a:endParaRPr>
          </a:p>
          <a:p>
            <a:r>
              <a:rPr lang="en-US" sz="1200" dirty="0">
                <a:solidFill>
                  <a:schemeClr val="accent1">
                    <a:lumMod val="75000"/>
                  </a:schemeClr>
                </a:solidFill>
                <a:latin typeface="Glacial Indifference" panose="020B0604020202020204" charset="0"/>
              </a:rPr>
              <a:t>This may be a new word for you, so let’s say it together: NUTRIENTS. Great!</a:t>
            </a:r>
          </a:p>
          <a:p>
            <a:endParaRPr lang="en-US" sz="1200" dirty="0">
              <a:solidFill>
                <a:schemeClr val="accent1">
                  <a:lumMod val="75000"/>
                </a:schemeClr>
              </a:solidFill>
              <a:latin typeface="Glacial Indifference" panose="020B0604020202020204" charset="0"/>
            </a:endParaRPr>
          </a:p>
          <a:p>
            <a:r>
              <a:rPr lang="en-US" sz="1200" dirty="0">
                <a:solidFill>
                  <a:schemeClr val="accent1">
                    <a:lumMod val="75000"/>
                  </a:schemeClr>
                </a:solidFill>
                <a:latin typeface="Glacial Indifference" panose="020B0604020202020204" charset="0"/>
              </a:rPr>
              <a:t>Before we get started, I want to review our agenda for today and go over a few rules.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5E481E-7E0D-4DB5-859E-277040164C4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460887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To make a complete MyPlate snack! OK, let’s </a:t>
            </a:r>
            <a:r>
              <a:rPr lang="en-US"/>
              <a:t>get started!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5E481E-7E0D-4DB5-859E-277040164C4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91239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AutoNum type="arabicPeriod"/>
            </a:pPr>
            <a:r>
              <a:rPr lang="en-US" dirty="0"/>
              <a:t>Correct response: Nutrients</a:t>
            </a:r>
          </a:p>
          <a:p>
            <a:pPr marL="228600" indent="-228600">
              <a:buAutoNum type="arabicPeriod"/>
            </a:pPr>
            <a:r>
              <a:rPr lang="en-US" dirty="0"/>
              <a:t>(HOLD UP MYPLATE PAPER PLATE) – Correct response: MyPlate</a:t>
            </a:r>
          </a:p>
          <a:p>
            <a:pPr marL="228600" indent="-228600">
              <a:buAutoNum type="arabicPeriod"/>
            </a:pPr>
            <a:r>
              <a:rPr lang="en-US" dirty="0"/>
              <a:t>Correct response: FALSE. We need to eat foods from ALL the food groups to get all the nutrients our bodies need.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5E481E-7E0D-4DB5-859E-277040164C4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6303279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Apply hand sanitizer to all students’ OR have them wash hands if that is a feasible option.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5E481E-7E0D-4DB5-859E-277040164C4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9871256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We are going to make a snack plate with foods form all 5 MyPlate food groups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5E481E-7E0D-4DB5-859E-277040164C4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7391688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Fruit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5E481E-7E0D-4DB5-859E-277040164C4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562696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Vegetables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5E481E-7E0D-4DB5-859E-277040164C4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02581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Grains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5E481E-7E0D-4DB5-859E-277040164C4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409411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Protein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5E481E-7E0D-4DB5-859E-277040164C4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3327697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And Dairy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1E5E481E-7E0D-4DB5-859E-277040164C4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63389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3C3993-D672-0014-58B2-5224AE83445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D9983459-60B4-BAF6-5213-1DBF2003535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8FE783B-8B7E-6E6B-5F27-96355FE3EE9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21A7F-AAFC-465F-8B56-7A958269D9B7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BDFB4E1-E16D-D9E9-6FB0-625C339D9BD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06EC91-42EF-26AD-724A-88D15A73E1E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F1C4A-5CE7-439B-A55A-92BAF57C3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621372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B2B9252-72B2-F586-C3A0-0CF40DAB0F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E27F57D6-EA2A-3A33-D9E0-399A5CE8131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CC9BDE-8313-C353-B163-B36F499CC5A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21A7F-AAFC-465F-8B56-7A958269D9B7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871AF72-FA84-A1C4-F06E-2C56675CC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A5E2824-2C87-C64A-79EE-FC8E840786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F1C4A-5CE7-439B-A55A-92BAF57C3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16977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515B65FF-6F23-B842-D837-D9A2517E4F4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F51425D-5958-C102-9F40-7101D5FBDA4D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1E90EAA-3EA7-CCC2-724A-4057F061F9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21A7F-AAFC-465F-8B56-7A958269D9B7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8E84B68-B184-3EA4-2DB0-E94BE649A5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9B4EC1C-9E53-C971-238D-F08759515F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F1C4A-5CE7-439B-A55A-92BAF57C3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11151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2FB6A2-7070-513F-B715-2BE2FC8FD1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3604B9E-6BCA-A59A-7602-0BB0CA7B8F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B95ED06-54AF-4C72-65BA-6E0A321BCF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21A7F-AAFC-465F-8B56-7A958269D9B7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B6393A-03EE-E767-F09D-F5F152CFE7B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0432597-C0D1-9F73-8C2C-FD72196193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F1C4A-5CE7-439B-A55A-92BAF57C3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2274145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93FDCD-9FF4-74A7-7AF1-1024015E94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96EB37-FC18-5BD1-13CA-BD42FA960B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44AC1A7-3185-DA9D-B4FB-4A8B0823B52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21A7F-AAFC-465F-8B56-7A958269D9B7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2D86B0B-3010-763D-FAD9-CB628F0016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A6A976D-E087-36FA-EC1A-96EF7BDCE8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F1C4A-5CE7-439B-A55A-92BAF57C3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9136615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A4BD339-38C2-AA6C-EE3A-6BA0045EF0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EB1A68-E942-CAED-129E-2000F1600C8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DF22860-1276-E004-2A65-CE197DC6BE1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246D719-57D7-A5E7-64CC-7BD94DC23DA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21A7F-AAFC-465F-8B56-7A958269D9B7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6F65393-0EE8-652B-72B9-84670BCF3A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231F38-A0F4-7AAD-07A3-05FAC7FCE1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F1C4A-5CE7-439B-A55A-92BAF57C3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93137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E2EF27-A86E-EE01-A37C-CA7BDEF1C6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4682B0-A98A-001A-E9D3-E2DD91B89CE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996D32E-3361-5880-3137-4EF4EE94ED31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41115B43-0F5A-B8BA-E9DC-2C53A744340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2B206515-15AC-0A67-A95F-3AAC0144E04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BF57E464-CFF1-1CE2-B406-3D534439A6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21A7F-AAFC-465F-8B56-7A958269D9B7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8A5DF1A-9421-7D80-FACC-F83BE768BC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C28AA51-CD51-167A-9EE3-DD51A8CDE2D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F1C4A-5CE7-439B-A55A-92BAF57C3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51189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B09598-4608-95C2-37E9-1F23A665188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34CAD35D-02E2-D084-04FF-FB3C80B615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21A7F-AAFC-465F-8B56-7A958269D9B7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376099D-179C-5F36-6F87-6CCC1F80F8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4A2D0DB-28B7-FD34-8973-1D059C07744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F1C4A-5CE7-439B-A55A-92BAF57C3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5815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0C03EC22-EE0D-2EF1-2997-2B54C1E9CED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21A7F-AAFC-465F-8B56-7A958269D9B7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723DB35-DE51-0446-D2E4-94C32062532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9E0B850-CBBE-278F-5269-60AE7A00C3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F1C4A-5CE7-439B-A55A-92BAF57C3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27992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EFE64B-640F-4439-A184-934067483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8C36F19-3669-7670-E0BD-A6B8FBCC5F3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751ADDD-B6CE-818E-7897-72342FEE34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E1926FC-13C8-0BDB-8654-ED977B1FEA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21A7F-AAFC-465F-8B56-7A958269D9B7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6B1B9A4-10FD-FC6D-1363-ABBA9158877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F7E43D1-8DDB-DB18-754A-61F6C0F8A7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F1C4A-5CE7-439B-A55A-92BAF57C3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6229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A9F9AA-4670-D285-1FA3-AEFE2242CCF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1B64CF3-8830-EDFA-2005-CD1D4CDDF61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3D89AB2-270D-F93A-7F57-BADD1E27681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1C833044-B3F2-1BBF-3084-51F8166E2E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621A7F-AAFC-465F-8B56-7A958269D9B7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BD93781-7D26-3207-32B5-BA87EC0A448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10D2FB-033A-3515-B0CA-4DA38A74D42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BFF1C4A-5CE7-439B-A55A-92BAF57C3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76307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7CD407E6-06B3-B9F8-D6E7-89F9CAD1227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0979ED-ACEE-978D-C4D5-BC58AB5091C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4A59B5F-F029-3FA5-441A-D88E1C101D2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F621A7F-AAFC-465F-8B56-7A958269D9B7}" type="datetimeFigureOut">
              <a:rPr lang="en-US" smtClean="0"/>
              <a:t>1/31/2023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0DEBA9-1984-1FA9-D29D-A3EEC1F97E3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7E23C9C-CF56-01E5-6B31-6B30D3520B92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BFF1C4A-5CE7-439B-A55A-92BAF57C3BC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416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svg"/><Relationship Id="rId3" Type="http://schemas.openxmlformats.org/officeDocument/2006/relationships/image" Target="../media/image2.pn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10" Type="http://schemas.openxmlformats.org/officeDocument/2006/relationships/image" Target="../media/image9.png"/><Relationship Id="rId4" Type="http://schemas.openxmlformats.org/officeDocument/2006/relationships/image" Target="../media/image3.png"/><Relationship Id="rId9" Type="http://schemas.openxmlformats.org/officeDocument/2006/relationships/image" Target="../media/image8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7.xml"/><Relationship Id="rId1" Type="http://schemas.openxmlformats.org/officeDocument/2006/relationships/video" Target="https://www.youtube.com/embed/ymAqVTYL48g?feature=oembed" TargetMode="External"/><Relationship Id="rId4" Type="http://schemas.openxmlformats.org/officeDocument/2006/relationships/image" Target="../media/image12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-135492" y="685800"/>
            <a:ext cx="7898971" cy="90701"/>
          </a:xfrm>
          <a:prstGeom prst="rect">
            <a:avLst/>
          </a:prstGeom>
          <a:solidFill>
            <a:srgbClr val="38B6FF"/>
          </a:solidFill>
        </p:spPr>
      </p:sp>
      <p:sp>
        <p:nvSpPr>
          <p:cNvPr id="3" name="AutoShape 3"/>
          <p:cNvSpPr/>
          <p:nvPr/>
        </p:nvSpPr>
        <p:spPr>
          <a:xfrm>
            <a:off x="11426810" y="902173"/>
            <a:ext cx="93574" cy="6004119"/>
          </a:xfrm>
          <a:prstGeom prst="rect">
            <a:avLst/>
          </a:prstGeom>
          <a:solidFill>
            <a:srgbClr val="38B6FF"/>
          </a:solidFill>
        </p:spPr>
      </p:sp>
      <p:sp>
        <p:nvSpPr>
          <p:cNvPr id="4" name="AutoShape 4"/>
          <p:cNvSpPr/>
          <p:nvPr/>
        </p:nvSpPr>
        <p:spPr>
          <a:xfrm>
            <a:off x="7449196" y="-152661"/>
            <a:ext cx="4895466" cy="1227525"/>
          </a:xfrm>
          <a:prstGeom prst="rect">
            <a:avLst/>
          </a:prstGeom>
          <a:solidFill>
            <a:srgbClr val="FDFDFD"/>
          </a:solidFill>
        </p:spPr>
      </p:sp>
      <p:sp>
        <p:nvSpPr>
          <p:cNvPr id="5" name="AutoShape 5"/>
          <p:cNvSpPr/>
          <p:nvPr/>
        </p:nvSpPr>
        <p:spPr>
          <a:xfrm>
            <a:off x="0" y="5630475"/>
            <a:ext cx="4895466" cy="1227525"/>
          </a:xfrm>
          <a:prstGeom prst="rect">
            <a:avLst/>
          </a:prstGeom>
          <a:solidFill>
            <a:srgbClr val="FDFDFD"/>
          </a:solidFill>
        </p:spPr>
      </p:sp>
      <p:pic>
        <p:nvPicPr>
          <p:cNvPr id="6" name="Picture 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2633175" y="5837489"/>
            <a:ext cx="1936897" cy="813497"/>
          </a:xfrm>
          <a:prstGeom prst="rect">
            <a:avLst/>
          </a:prstGeom>
        </p:spPr>
      </p:pic>
      <p:pic>
        <p:nvPicPr>
          <p:cNvPr id="7" name="Picture 7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8033470" y="288167"/>
            <a:ext cx="1435639" cy="563488"/>
          </a:xfrm>
          <a:prstGeom prst="rect">
            <a:avLst/>
          </a:prstGeom>
        </p:spPr>
      </p:pic>
      <p:pic>
        <p:nvPicPr>
          <p:cNvPr id="8" name="Picture 8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>
          <a:xfrm>
            <a:off x="10039733" y="288167"/>
            <a:ext cx="1734291" cy="497090"/>
          </a:xfrm>
          <a:prstGeom prst="rect">
            <a:avLst/>
          </a:prstGeom>
        </p:spPr>
      </p:pic>
      <p:pic>
        <p:nvPicPr>
          <p:cNvPr id="9" name="Picture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rcRect/>
          <a:stretch>
            <a:fillRect/>
          </a:stretch>
        </p:blipFill>
        <p:spPr>
          <a:xfrm rot="-5400000">
            <a:off x="7002545" y="2194305"/>
            <a:ext cx="4436352" cy="3410445"/>
          </a:xfrm>
          <a:prstGeom prst="rect">
            <a:avLst/>
          </a:prstGeom>
        </p:spPr>
      </p:pic>
      <p:pic>
        <p:nvPicPr>
          <p:cNvPr id="10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8"/>
              </a:ext>
            </a:extLst>
          </a:blip>
          <a:srcRect/>
          <a:stretch>
            <a:fillRect/>
          </a:stretch>
        </p:blipFill>
        <p:spPr>
          <a:xfrm rot="-5400000">
            <a:off x="7203803" y="2341680"/>
            <a:ext cx="4065177" cy="3125105"/>
          </a:xfrm>
          <a:prstGeom prst="rect">
            <a:avLst/>
          </a:prstGeom>
        </p:spPr>
      </p:pic>
      <p:pic>
        <p:nvPicPr>
          <p:cNvPr id="11" name="Picture 11"/>
          <p:cNvPicPr>
            <a:picLocks noChangeAspect="1"/>
          </p:cNvPicPr>
          <p:nvPr/>
        </p:nvPicPr>
        <p:blipFill>
          <a:blip r:embed="rId9"/>
          <a:srcRect/>
          <a:stretch>
            <a:fillRect/>
          </a:stretch>
        </p:blipFill>
        <p:spPr>
          <a:xfrm>
            <a:off x="7955912" y="2240544"/>
            <a:ext cx="2560957" cy="3090145"/>
          </a:xfrm>
          <a:prstGeom prst="rect">
            <a:avLst/>
          </a:prstGeom>
        </p:spPr>
      </p:pic>
      <p:pic>
        <p:nvPicPr>
          <p:cNvPr id="12" name="Picture 12"/>
          <p:cNvPicPr>
            <a:picLocks noChangeAspect="1"/>
          </p:cNvPicPr>
          <p:nvPr/>
        </p:nvPicPr>
        <p:blipFill>
          <a:blip r:embed="rId10"/>
          <a:srcRect/>
          <a:stretch>
            <a:fillRect/>
          </a:stretch>
        </p:blipFill>
        <p:spPr>
          <a:xfrm>
            <a:off x="187659" y="5884281"/>
            <a:ext cx="2157044" cy="719913"/>
          </a:xfrm>
          <a:prstGeom prst="rect">
            <a:avLst/>
          </a:prstGeom>
        </p:spPr>
      </p:pic>
      <p:sp>
        <p:nvSpPr>
          <p:cNvPr id="13" name="TextBox 13"/>
          <p:cNvSpPr txBox="1"/>
          <p:nvPr/>
        </p:nvSpPr>
        <p:spPr>
          <a:xfrm>
            <a:off x="429603" y="1943852"/>
            <a:ext cx="6944859" cy="89768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6960"/>
              </a:lnSpc>
            </a:pPr>
            <a:r>
              <a:rPr lang="en-US" sz="6000" spc="-59" dirty="0">
                <a:latin typeface="League Spartan Italics"/>
              </a:rPr>
              <a:t>Lesson 1: Nutrients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510687" y="3722117"/>
            <a:ext cx="5782769" cy="58605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4854"/>
              </a:lnSpc>
            </a:pPr>
            <a:r>
              <a:rPr lang="en-US" sz="3467" dirty="0">
                <a:latin typeface="Open Sans"/>
              </a:rPr>
              <a:t> 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85800" y="1562886"/>
            <a:ext cx="79390" cy="5486400"/>
          </a:xfrm>
          <a:prstGeom prst="rect">
            <a:avLst/>
          </a:prstGeom>
          <a:solidFill>
            <a:srgbClr val="9AC33F"/>
          </a:solidFill>
        </p:spPr>
      </p:sp>
      <p:sp>
        <p:nvSpPr>
          <p:cNvPr id="3" name="AutoShape 3"/>
          <p:cNvSpPr/>
          <p:nvPr/>
        </p:nvSpPr>
        <p:spPr>
          <a:xfrm>
            <a:off x="11476888" y="-117432"/>
            <a:ext cx="879517" cy="1276519"/>
          </a:xfrm>
          <a:prstGeom prst="rect">
            <a:avLst/>
          </a:prstGeom>
          <a:solidFill>
            <a:srgbClr val="C90027"/>
          </a:solidFill>
        </p:spPr>
      </p:sp>
      <p:sp>
        <p:nvSpPr>
          <p:cNvPr id="4" name="AutoShape 4"/>
          <p:cNvSpPr/>
          <p:nvPr/>
        </p:nvSpPr>
        <p:spPr>
          <a:xfrm>
            <a:off x="5138421" y="685800"/>
            <a:ext cx="7246503" cy="83609"/>
          </a:xfrm>
          <a:prstGeom prst="rect">
            <a:avLst/>
          </a:prstGeom>
          <a:solidFill>
            <a:srgbClr val="9AC33F"/>
          </a:solidFill>
        </p:spPr>
      </p:sp>
      <p:grpSp>
        <p:nvGrpSpPr>
          <p:cNvPr id="5" name="Group 5"/>
          <p:cNvGrpSpPr/>
          <p:nvPr/>
        </p:nvGrpSpPr>
        <p:grpSpPr>
          <a:xfrm>
            <a:off x="184779" y="193246"/>
            <a:ext cx="1677672" cy="1602703"/>
            <a:chOff x="0" y="0"/>
            <a:chExt cx="3355344" cy="3205407"/>
          </a:xfrm>
        </p:grpSpPr>
        <p:sp>
          <p:nvSpPr>
            <p:cNvPr id="6" name="AutoShape 6"/>
            <p:cNvSpPr/>
            <p:nvPr/>
          </p:nvSpPr>
          <p:spPr>
            <a:xfrm>
              <a:off x="0" y="0"/>
              <a:ext cx="3355344" cy="3205407"/>
            </a:xfrm>
            <a:prstGeom prst="rect">
              <a:avLst/>
            </a:prstGeom>
            <a:solidFill>
              <a:srgbClr val="FDFDFD"/>
            </a:solidFill>
          </p:spPr>
        </p:sp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457876" y="169399"/>
              <a:ext cx="2388793" cy="2882404"/>
            </a:xfrm>
            <a:prstGeom prst="rect">
              <a:avLst/>
            </a:prstGeom>
          </p:spPr>
        </p:pic>
      </p:grpSp>
      <p:grpSp>
        <p:nvGrpSpPr>
          <p:cNvPr id="8" name="Group 8"/>
          <p:cNvGrpSpPr/>
          <p:nvPr/>
        </p:nvGrpSpPr>
        <p:grpSpPr>
          <a:xfrm>
            <a:off x="1862450" y="843213"/>
            <a:ext cx="9871640" cy="1355409"/>
            <a:chOff x="0" y="-104775"/>
            <a:chExt cx="19743280" cy="2710818"/>
          </a:xfrm>
        </p:grpSpPr>
        <p:sp>
          <p:nvSpPr>
            <p:cNvPr id="9" name="TextBox 9"/>
            <p:cNvSpPr txBox="1"/>
            <p:nvPr/>
          </p:nvSpPr>
          <p:spPr>
            <a:xfrm>
              <a:off x="0" y="-104775"/>
              <a:ext cx="19743280" cy="13240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5507"/>
                </a:lnSpc>
              </a:pPr>
              <a:r>
                <a:rPr lang="en-US" sz="3930" dirty="0">
                  <a:solidFill>
                    <a:srgbClr val="C00000"/>
                  </a:solidFill>
                  <a:latin typeface="League Spartan Italics"/>
                </a:rPr>
                <a:t>MyPlate Snack Plate</a:t>
              </a:r>
              <a:endParaRPr lang="en-US" sz="3930" spc="433" dirty="0">
                <a:solidFill>
                  <a:srgbClr val="C00000"/>
                </a:solidFill>
                <a:latin typeface="League Spartan Italics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1851477"/>
              <a:ext cx="19743280" cy="7545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454"/>
                </a:lnSpc>
              </a:pPr>
              <a:endParaRPr sz="1200"/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7269A54D-E179-3007-E494-BBF6DF2F82B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52220" y="1821339"/>
            <a:ext cx="4931380" cy="44270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94445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85800" y="1562886"/>
            <a:ext cx="79390" cy="5486400"/>
          </a:xfrm>
          <a:prstGeom prst="rect">
            <a:avLst/>
          </a:prstGeom>
          <a:solidFill>
            <a:srgbClr val="9AC33F"/>
          </a:solidFill>
        </p:spPr>
      </p:sp>
      <p:sp>
        <p:nvSpPr>
          <p:cNvPr id="3" name="AutoShape 3"/>
          <p:cNvSpPr/>
          <p:nvPr/>
        </p:nvSpPr>
        <p:spPr>
          <a:xfrm>
            <a:off x="11476888" y="-117432"/>
            <a:ext cx="879517" cy="1276519"/>
          </a:xfrm>
          <a:prstGeom prst="rect">
            <a:avLst/>
          </a:prstGeom>
          <a:solidFill>
            <a:srgbClr val="C90027"/>
          </a:solidFill>
        </p:spPr>
      </p:sp>
      <p:sp>
        <p:nvSpPr>
          <p:cNvPr id="4" name="AutoShape 4"/>
          <p:cNvSpPr/>
          <p:nvPr/>
        </p:nvSpPr>
        <p:spPr>
          <a:xfrm>
            <a:off x="5138421" y="685800"/>
            <a:ext cx="7246503" cy="83609"/>
          </a:xfrm>
          <a:prstGeom prst="rect">
            <a:avLst/>
          </a:prstGeom>
          <a:solidFill>
            <a:srgbClr val="9AC33F"/>
          </a:solidFill>
        </p:spPr>
      </p:sp>
      <p:grpSp>
        <p:nvGrpSpPr>
          <p:cNvPr id="5" name="Group 5"/>
          <p:cNvGrpSpPr/>
          <p:nvPr/>
        </p:nvGrpSpPr>
        <p:grpSpPr>
          <a:xfrm>
            <a:off x="184779" y="193246"/>
            <a:ext cx="1677672" cy="1602703"/>
            <a:chOff x="0" y="0"/>
            <a:chExt cx="3355344" cy="3205407"/>
          </a:xfrm>
        </p:grpSpPr>
        <p:sp>
          <p:nvSpPr>
            <p:cNvPr id="6" name="AutoShape 6"/>
            <p:cNvSpPr/>
            <p:nvPr/>
          </p:nvSpPr>
          <p:spPr>
            <a:xfrm>
              <a:off x="0" y="0"/>
              <a:ext cx="3355344" cy="3205407"/>
            </a:xfrm>
            <a:prstGeom prst="rect">
              <a:avLst/>
            </a:prstGeom>
            <a:solidFill>
              <a:srgbClr val="FDFDFD"/>
            </a:solidFill>
          </p:spPr>
        </p:sp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457876" y="169399"/>
              <a:ext cx="2388793" cy="2882404"/>
            </a:xfrm>
            <a:prstGeom prst="rect">
              <a:avLst/>
            </a:prstGeom>
          </p:spPr>
        </p:pic>
      </p:grpSp>
      <p:grpSp>
        <p:nvGrpSpPr>
          <p:cNvPr id="8" name="Group 8"/>
          <p:cNvGrpSpPr/>
          <p:nvPr/>
        </p:nvGrpSpPr>
        <p:grpSpPr>
          <a:xfrm>
            <a:off x="1862450" y="843213"/>
            <a:ext cx="9871640" cy="1355409"/>
            <a:chOff x="0" y="-104775"/>
            <a:chExt cx="19743280" cy="2710818"/>
          </a:xfrm>
        </p:grpSpPr>
        <p:sp>
          <p:nvSpPr>
            <p:cNvPr id="9" name="TextBox 9"/>
            <p:cNvSpPr txBox="1"/>
            <p:nvPr/>
          </p:nvSpPr>
          <p:spPr>
            <a:xfrm>
              <a:off x="0" y="-104775"/>
              <a:ext cx="19743280" cy="13240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5507"/>
                </a:lnSpc>
              </a:pPr>
              <a:r>
                <a:rPr lang="en-US" sz="3930" dirty="0">
                  <a:solidFill>
                    <a:srgbClr val="C00000"/>
                  </a:solidFill>
                  <a:latin typeface="League Spartan Italics"/>
                </a:rPr>
                <a:t>MyPlate Snack Plate</a:t>
              </a:r>
              <a:endParaRPr lang="en-US" sz="3930" spc="433" dirty="0">
                <a:solidFill>
                  <a:srgbClr val="C00000"/>
                </a:solidFill>
                <a:latin typeface="League Spartan Italics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1851477"/>
              <a:ext cx="19743280" cy="7545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454"/>
                </a:lnSpc>
              </a:pPr>
              <a:endParaRPr sz="1200"/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66F6734F-C042-2586-9167-F433449B22E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063972" y="2009980"/>
            <a:ext cx="4697700" cy="421725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575234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85800" y="1562886"/>
            <a:ext cx="79390" cy="5486400"/>
          </a:xfrm>
          <a:prstGeom prst="rect">
            <a:avLst/>
          </a:prstGeom>
          <a:solidFill>
            <a:srgbClr val="9AC33F"/>
          </a:solidFill>
        </p:spPr>
      </p:sp>
      <p:sp>
        <p:nvSpPr>
          <p:cNvPr id="3" name="AutoShape 3"/>
          <p:cNvSpPr/>
          <p:nvPr/>
        </p:nvSpPr>
        <p:spPr>
          <a:xfrm>
            <a:off x="11476888" y="-117432"/>
            <a:ext cx="879517" cy="1276519"/>
          </a:xfrm>
          <a:prstGeom prst="rect">
            <a:avLst/>
          </a:prstGeom>
          <a:solidFill>
            <a:srgbClr val="C90027"/>
          </a:solidFill>
        </p:spPr>
      </p:sp>
      <p:sp>
        <p:nvSpPr>
          <p:cNvPr id="4" name="AutoShape 4"/>
          <p:cNvSpPr/>
          <p:nvPr/>
        </p:nvSpPr>
        <p:spPr>
          <a:xfrm>
            <a:off x="5138421" y="685800"/>
            <a:ext cx="7246503" cy="83609"/>
          </a:xfrm>
          <a:prstGeom prst="rect">
            <a:avLst/>
          </a:prstGeom>
          <a:solidFill>
            <a:srgbClr val="9AC33F"/>
          </a:solidFill>
        </p:spPr>
      </p:sp>
      <p:grpSp>
        <p:nvGrpSpPr>
          <p:cNvPr id="5" name="Group 5"/>
          <p:cNvGrpSpPr/>
          <p:nvPr/>
        </p:nvGrpSpPr>
        <p:grpSpPr>
          <a:xfrm>
            <a:off x="184779" y="193246"/>
            <a:ext cx="1677672" cy="1602703"/>
            <a:chOff x="0" y="0"/>
            <a:chExt cx="3355344" cy="3205407"/>
          </a:xfrm>
        </p:grpSpPr>
        <p:sp>
          <p:nvSpPr>
            <p:cNvPr id="6" name="AutoShape 6"/>
            <p:cNvSpPr/>
            <p:nvPr/>
          </p:nvSpPr>
          <p:spPr>
            <a:xfrm>
              <a:off x="0" y="0"/>
              <a:ext cx="3355344" cy="3205407"/>
            </a:xfrm>
            <a:prstGeom prst="rect">
              <a:avLst/>
            </a:prstGeom>
            <a:solidFill>
              <a:srgbClr val="FDFDFD"/>
            </a:solidFill>
          </p:spPr>
        </p:sp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457876" y="169399"/>
              <a:ext cx="2388793" cy="2882404"/>
            </a:xfrm>
            <a:prstGeom prst="rect">
              <a:avLst/>
            </a:prstGeom>
          </p:spPr>
        </p:pic>
      </p:grpSp>
      <p:grpSp>
        <p:nvGrpSpPr>
          <p:cNvPr id="8" name="Group 8"/>
          <p:cNvGrpSpPr/>
          <p:nvPr/>
        </p:nvGrpSpPr>
        <p:grpSpPr>
          <a:xfrm>
            <a:off x="1862450" y="843213"/>
            <a:ext cx="9871640" cy="1355409"/>
            <a:chOff x="0" y="-104775"/>
            <a:chExt cx="19743280" cy="2710818"/>
          </a:xfrm>
        </p:grpSpPr>
        <p:sp>
          <p:nvSpPr>
            <p:cNvPr id="9" name="TextBox 9"/>
            <p:cNvSpPr txBox="1"/>
            <p:nvPr/>
          </p:nvSpPr>
          <p:spPr>
            <a:xfrm>
              <a:off x="0" y="-104775"/>
              <a:ext cx="19743280" cy="13240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5507"/>
                </a:lnSpc>
              </a:pPr>
              <a:r>
                <a:rPr lang="en-US" sz="3930" dirty="0">
                  <a:solidFill>
                    <a:srgbClr val="C00000"/>
                  </a:solidFill>
                  <a:latin typeface="League Spartan Italics"/>
                </a:rPr>
                <a:t>MyPlate Snack Plate</a:t>
              </a:r>
              <a:endParaRPr lang="en-US" sz="3930" spc="433" dirty="0">
                <a:solidFill>
                  <a:srgbClr val="C00000"/>
                </a:solidFill>
                <a:latin typeface="League Spartan Italics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1851477"/>
              <a:ext cx="19743280" cy="7545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454"/>
                </a:lnSpc>
              </a:pPr>
              <a:endParaRPr sz="1200"/>
            </a:p>
          </p:txBody>
        </p:sp>
      </p:grpSp>
      <p:pic>
        <p:nvPicPr>
          <p:cNvPr id="12" name="Picture 11">
            <a:extLst>
              <a:ext uri="{FF2B5EF4-FFF2-40B4-BE49-F238E27FC236}">
                <a16:creationId xmlns:a16="http://schemas.microsoft.com/office/drawing/2014/main" id="{0D94E319-EDC0-7450-4325-F5AAA65698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22312" y="1821339"/>
            <a:ext cx="5039360" cy="45239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07941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85800" y="1562886"/>
            <a:ext cx="79390" cy="5486400"/>
          </a:xfrm>
          <a:prstGeom prst="rect">
            <a:avLst/>
          </a:prstGeom>
          <a:solidFill>
            <a:srgbClr val="9AC33F"/>
          </a:solidFill>
        </p:spPr>
      </p:sp>
      <p:sp>
        <p:nvSpPr>
          <p:cNvPr id="3" name="AutoShape 3"/>
          <p:cNvSpPr/>
          <p:nvPr/>
        </p:nvSpPr>
        <p:spPr>
          <a:xfrm>
            <a:off x="11476888" y="-117432"/>
            <a:ext cx="879517" cy="1276519"/>
          </a:xfrm>
          <a:prstGeom prst="rect">
            <a:avLst/>
          </a:prstGeom>
          <a:solidFill>
            <a:srgbClr val="C90027"/>
          </a:solidFill>
        </p:spPr>
      </p:sp>
      <p:sp>
        <p:nvSpPr>
          <p:cNvPr id="4" name="AutoShape 4"/>
          <p:cNvSpPr/>
          <p:nvPr/>
        </p:nvSpPr>
        <p:spPr>
          <a:xfrm>
            <a:off x="5138421" y="685800"/>
            <a:ext cx="7246503" cy="83609"/>
          </a:xfrm>
          <a:prstGeom prst="rect">
            <a:avLst/>
          </a:prstGeom>
          <a:solidFill>
            <a:srgbClr val="9AC33F"/>
          </a:solidFill>
        </p:spPr>
      </p:sp>
      <p:grpSp>
        <p:nvGrpSpPr>
          <p:cNvPr id="5" name="Group 5"/>
          <p:cNvGrpSpPr/>
          <p:nvPr/>
        </p:nvGrpSpPr>
        <p:grpSpPr>
          <a:xfrm>
            <a:off x="184779" y="193246"/>
            <a:ext cx="1677672" cy="1602703"/>
            <a:chOff x="0" y="0"/>
            <a:chExt cx="3355344" cy="3205407"/>
          </a:xfrm>
        </p:grpSpPr>
        <p:sp>
          <p:nvSpPr>
            <p:cNvPr id="6" name="AutoShape 6"/>
            <p:cNvSpPr/>
            <p:nvPr/>
          </p:nvSpPr>
          <p:spPr>
            <a:xfrm>
              <a:off x="0" y="0"/>
              <a:ext cx="3355344" cy="3205407"/>
            </a:xfrm>
            <a:prstGeom prst="rect">
              <a:avLst/>
            </a:prstGeom>
            <a:solidFill>
              <a:srgbClr val="FDFDFD"/>
            </a:solidFill>
          </p:spPr>
        </p:sp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457876" y="169399"/>
              <a:ext cx="2388793" cy="2882404"/>
            </a:xfrm>
            <a:prstGeom prst="rect">
              <a:avLst/>
            </a:prstGeom>
          </p:spPr>
        </p:pic>
      </p:grpSp>
      <p:grpSp>
        <p:nvGrpSpPr>
          <p:cNvPr id="8" name="Group 8"/>
          <p:cNvGrpSpPr/>
          <p:nvPr/>
        </p:nvGrpSpPr>
        <p:grpSpPr>
          <a:xfrm>
            <a:off x="1862450" y="843213"/>
            <a:ext cx="9871640" cy="1355409"/>
            <a:chOff x="0" y="-104775"/>
            <a:chExt cx="19743280" cy="2710818"/>
          </a:xfrm>
        </p:grpSpPr>
        <p:sp>
          <p:nvSpPr>
            <p:cNvPr id="9" name="TextBox 9"/>
            <p:cNvSpPr txBox="1"/>
            <p:nvPr/>
          </p:nvSpPr>
          <p:spPr>
            <a:xfrm>
              <a:off x="0" y="-104775"/>
              <a:ext cx="19743280" cy="13240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5507"/>
                </a:lnSpc>
              </a:pPr>
              <a:r>
                <a:rPr lang="en-US" sz="3930" dirty="0">
                  <a:solidFill>
                    <a:srgbClr val="C00000"/>
                  </a:solidFill>
                  <a:latin typeface="League Spartan Italics"/>
                </a:rPr>
                <a:t>MyPlate Snack Plate</a:t>
              </a:r>
              <a:endParaRPr lang="en-US" sz="3930" spc="433" dirty="0">
                <a:solidFill>
                  <a:srgbClr val="C00000"/>
                </a:solidFill>
                <a:latin typeface="League Spartan Italics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1851477"/>
              <a:ext cx="19743280" cy="7545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454"/>
                </a:lnSpc>
              </a:pPr>
              <a:endParaRPr sz="1200"/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EC194A02-79B5-E0E1-55B3-C99C2FBE187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83637" y="1719147"/>
            <a:ext cx="5224725" cy="46882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69019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10084116" y="-152661"/>
            <a:ext cx="2260546" cy="2165633"/>
          </a:xfrm>
          <a:prstGeom prst="rect">
            <a:avLst/>
          </a:prstGeom>
          <a:solidFill>
            <a:srgbClr val="FDFDFD"/>
          </a:solidFill>
        </p:spPr>
      </p:sp>
      <p:grpSp>
        <p:nvGrpSpPr>
          <p:cNvPr id="3" name="Group 3"/>
          <p:cNvGrpSpPr/>
          <p:nvPr/>
        </p:nvGrpSpPr>
        <p:grpSpPr>
          <a:xfrm>
            <a:off x="715112" y="4914038"/>
            <a:ext cx="1258162" cy="1258162"/>
            <a:chOff x="0" y="0"/>
            <a:chExt cx="6350000" cy="6350000"/>
          </a:xfrm>
        </p:grpSpPr>
        <p:sp>
          <p:nvSpPr>
            <p:cNvPr id="4" name="Freeform 4"/>
            <p:cNvSpPr/>
            <p:nvPr/>
          </p:nvSpPr>
          <p:spPr>
            <a:xfrm>
              <a:off x="14167" y="0"/>
              <a:ext cx="6321665" cy="6350000"/>
            </a:xfrm>
            <a:custGeom>
              <a:avLst/>
              <a:gdLst/>
              <a:ahLst/>
              <a:cxnLst/>
              <a:rect l="l" t="t" r="r" b="b"/>
              <a:pathLst>
                <a:path w="6321665" h="6350000">
                  <a:moveTo>
                    <a:pt x="3160833" y="0"/>
                  </a:moveTo>
                  <a:lnTo>
                    <a:pt x="3160833" y="0"/>
                  </a:lnTo>
                  <a:cubicBezTo>
                    <a:pt x="4908795" y="7817"/>
                    <a:pt x="6321666" y="1427021"/>
                    <a:pt x="6321666" y="3175000"/>
                  </a:cubicBezTo>
                  <a:cubicBezTo>
                    <a:pt x="6321666" y="4922979"/>
                    <a:pt x="4908795" y="6342183"/>
                    <a:pt x="3160833" y="6350000"/>
                  </a:cubicBezTo>
                  <a:cubicBezTo>
                    <a:pt x="1412871" y="6342183"/>
                    <a:pt x="0" y="4922979"/>
                    <a:pt x="0" y="3175000"/>
                  </a:cubicBezTo>
                  <a:cubicBezTo>
                    <a:pt x="0" y="1427021"/>
                    <a:pt x="1412871" y="7817"/>
                    <a:pt x="3160833" y="0"/>
                  </a:cubicBezTo>
                  <a:close/>
                </a:path>
              </a:pathLst>
            </a:custGeom>
            <a:solidFill>
              <a:srgbClr val="FDFDFD"/>
            </a:solidFill>
          </p:spPr>
        </p:sp>
      </p:grpSp>
      <p:grpSp>
        <p:nvGrpSpPr>
          <p:cNvPr id="5" name="Group 5"/>
          <p:cNvGrpSpPr>
            <a:grpSpLocks noChangeAspect="1"/>
          </p:cNvGrpSpPr>
          <p:nvPr/>
        </p:nvGrpSpPr>
        <p:grpSpPr>
          <a:xfrm>
            <a:off x="1310088" y="4788119"/>
            <a:ext cx="879730" cy="879730"/>
            <a:chOff x="-2540" y="-2540"/>
            <a:chExt cx="6355080" cy="6355080"/>
          </a:xfrm>
        </p:grpSpPr>
        <p:sp>
          <p:nvSpPr>
            <p:cNvPr id="6" name="Freeform 6"/>
            <p:cNvSpPr/>
            <p:nvPr/>
          </p:nvSpPr>
          <p:spPr>
            <a:xfrm>
              <a:off x="-2540" y="-2540"/>
              <a:ext cx="6355080" cy="6355080"/>
            </a:xfrm>
            <a:custGeom>
              <a:avLst/>
              <a:gdLst/>
              <a:ahLst/>
              <a:cxnLst/>
              <a:rect l="l" t="t" r="r" b="b"/>
              <a:pathLst>
                <a:path w="6355080" h="6355080">
                  <a:moveTo>
                    <a:pt x="3177540" y="6355080"/>
                  </a:moveTo>
                  <a:cubicBezTo>
                    <a:pt x="2329180" y="6355080"/>
                    <a:pt x="1530350" y="6024880"/>
                    <a:pt x="930910" y="5424170"/>
                  </a:cubicBezTo>
                  <a:cubicBezTo>
                    <a:pt x="330200" y="4824730"/>
                    <a:pt x="0" y="4025900"/>
                    <a:pt x="0" y="3177540"/>
                  </a:cubicBezTo>
                  <a:cubicBezTo>
                    <a:pt x="0" y="2329180"/>
                    <a:pt x="330200" y="1530350"/>
                    <a:pt x="930910" y="930910"/>
                  </a:cubicBezTo>
                  <a:cubicBezTo>
                    <a:pt x="1530350" y="330200"/>
                    <a:pt x="2329180" y="0"/>
                    <a:pt x="3177540" y="0"/>
                  </a:cubicBezTo>
                  <a:cubicBezTo>
                    <a:pt x="4025900" y="0"/>
                    <a:pt x="4824730" y="330200"/>
                    <a:pt x="5424170" y="930910"/>
                  </a:cubicBezTo>
                  <a:cubicBezTo>
                    <a:pt x="6024880" y="1531620"/>
                    <a:pt x="6355080" y="2329180"/>
                    <a:pt x="6355080" y="3177540"/>
                  </a:cubicBezTo>
                  <a:cubicBezTo>
                    <a:pt x="6355080" y="4025900"/>
                    <a:pt x="6024880" y="4824730"/>
                    <a:pt x="5424170" y="5424170"/>
                  </a:cubicBezTo>
                  <a:cubicBezTo>
                    <a:pt x="4824730" y="6024880"/>
                    <a:pt x="4025900" y="6355080"/>
                    <a:pt x="3177540" y="6355080"/>
                  </a:cubicBezTo>
                  <a:close/>
                  <a:moveTo>
                    <a:pt x="3177540" y="190500"/>
                  </a:moveTo>
                  <a:cubicBezTo>
                    <a:pt x="2379980" y="190500"/>
                    <a:pt x="1629410" y="501650"/>
                    <a:pt x="1065530" y="1065530"/>
                  </a:cubicBezTo>
                  <a:cubicBezTo>
                    <a:pt x="501650" y="1629410"/>
                    <a:pt x="190500" y="2379980"/>
                    <a:pt x="190500" y="3177540"/>
                  </a:cubicBezTo>
                  <a:cubicBezTo>
                    <a:pt x="190500" y="3975100"/>
                    <a:pt x="501650" y="4725670"/>
                    <a:pt x="1065530" y="5289550"/>
                  </a:cubicBezTo>
                  <a:cubicBezTo>
                    <a:pt x="1629410" y="5853430"/>
                    <a:pt x="2379980" y="6164580"/>
                    <a:pt x="3177540" y="6164580"/>
                  </a:cubicBezTo>
                  <a:cubicBezTo>
                    <a:pt x="3975100" y="6164580"/>
                    <a:pt x="4725670" y="5853430"/>
                    <a:pt x="5289550" y="5289550"/>
                  </a:cubicBezTo>
                  <a:cubicBezTo>
                    <a:pt x="5853430" y="4725670"/>
                    <a:pt x="6164580" y="3975100"/>
                    <a:pt x="6164580" y="3177540"/>
                  </a:cubicBezTo>
                  <a:cubicBezTo>
                    <a:pt x="6164580" y="2379980"/>
                    <a:pt x="5853430" y="1629410"/>
                    <a:pt x="5289550" y="1065530"/>
                  </a:cubicBezTo>
                  <a:cubicBezTo>
                    <a:pt x="4725670" y="501650"/>
                    <a:pt x="3975100" y="190500"/>
                    <a:pt x="3177540" y="190500"/>
                  </a:cubicBezTo>
                  <a:close/>
                </a:path>
              </a:pathLst>
            </a:custGeom>
            <a:solidFill>
              <a:srgbClr val="9AC33F"/>
            </a:solidFill>
          </p:spPr>
        </p:sp>
      </p:grpSp>
      <p:sp>
        <p:nvSpPr>
          <p:cNvPr id="7" name="AutoShape 7"/>
          <p:cNvSpPr/>
          <p:nvPr/>
        </p:nvSpPr>
        <p:spPr>
          <a:xfrm>
            <a:off x="11728134" y="-2382389"/>
            <a:ext cx="79390" cy="5486400"/>
          </a:xfrm>
          <a:prstGeom prst="rect">
            <a:avLst/>
          </a:prstGeom>
          <a:solidFill>
            <a:srgbClr val="9AC33F"/>
          </a:solidFill>
        </p:spPr>
      </p:sp>
      <p:sp>
        <p:nvSpPr>
          <p:cNvPr id="8" name="AutoShape 8"/>
          <p:cNvSpPr/>
          <p:nvPr/>
        </p:nvSpPr>
        <p:spPr>
          <a:xfrm>
            <a:off x="-1574785" y="2674333"/>
            <a:ext cx="7323680" cy="91148"/>
          </a:xfrm>
          <a:prstGeom prst="rect">
            <a:avLst/>
          </a:prstGeom>
          <a:solidFill>
            <a:srgbClr val="6198CE"/>
          </a:solidFill>
        </p:spPr>
      </p:sp>
      <p:sp>
        <p:nvSpPr>
          <p:cNvPr id="9" name="AutoShape 9"/>
          <p:cNvSpPr/>
          <p:nvPr/>
        </p:nvSpPr>
        <p:spPr>
          <a:xfrm>
            <a:off x="-140918" y="-117432"/>
            <a:ext cx="682165" cy="793559"/>
          </a:xfrm>
          <a:prstGeom prst="rect">
            <a:avLst/>
          </a:prstGeom>
          <a:solidFill>
            <a:srgbClr val="FDFDFD"/>
          </a:solidFill>
        </p:spPr>
      </p:sp>
      <p:pic>
        <p:nvPicPr>
          <p:cNvPr id="10" name="Picture 10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>
          <a:xfrm>
            <a:off x="10311804" y="360811"/>
            <a:ext cx="1194396" cy="1441202"/>
          </a:xfrm>
          <a:prstGeom prst="rect">
            <a:avLst/>
          </a:prstGeom>
        </p:spPr>
      </p:pic>
      <p:sp>
        <p:nvSpPr>
          <p:cNvPr id="12" name="TextBox 12"/>
          <p:cNvSpPr txBox="1"/>
          <p:nvPr/>
        </p:nvSpPr>
        <p:spPr>
          <a:xfrm>
            <a:off x="4043490" y="3352800"/>
            <a:ext cx="7462710" cy="300191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Glacial Indifference" panose="020B0604020202020204" charset="0"/>
              </a:rPr>
              <a:t>Introductions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Glacial Indifference" panose="020B0604020202020204" charset="0"/>
              </a:rPr>
              <a:t>Watch video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Glacial Indifference" panose="020B0604020202020204" charset="0"/>
              </a:rPr>
              <a:t>Review what we learned</a:t>
            </a:r>
          </a:p>
          <a:p>
            <a:pPr marL="571500" indent="-571500">
              <a:buFont typeface="Arial" panose="020B0604020202020204" pitchFamily="34" charset="0"/>
              <a:buChar char="•"/>
            </a:pPr>
            <a:r>
              <a:rPr lang="en-US" sz="4000" dirty="0">
                <a:solidFill>
                  <a:schemeClr val="accent1">
                    <a:lumMod val="75000"/>
                  </a:schemeClr>
                </a:solidFill>
                <a:latin typeface="Glacial Indifference" panose="020B0604020202020204" charset="0"/>
              </a:rPr>
              <a:t>Cooking activity</a:t>
            </a:r>
          </a:p>
          <a:p>
            <a:pPr algn="r">
              <a:lnSpc>
                <a:spcPts val="4807"/>
              </a:lnSpc>
            </a:pPr>
            <a:endParaRPr lang="en-US" sz="2671" spc="27" dirty="0">
              <a:solidFill>
                <a:srgbClr val="004A89"/>
              </a:solidFill>
              <a:latin typeface="Glacial Indifference Bold"/>
            </a:endParaRPr>
          </a:p>
        </p:txBody>
      </p:sp>
      <p:sp>
        <p:nvSpPr>
          <p:cNvPr id="13" name="TextBox 13"/>
          <p:cNvSpPr txBox="1"/>
          <p:nvPr/>
        </p:nvSpPr>
        <p:spPr>
          <a:xfrm>
            <a:off x="715112" y="881263"/>
            <a:ext cx="4901304" cy="17402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>
              <a:lnSpc>
                <a:spcPts val="7000"/>
              </a:lnSpc>
            </a:pPr>
            <a:r>
              <a:rPr lang="en-US" sz="5000" spc="550">
                <a:solidFill>
                  <a:srgbClr val="CC0535"/>
                </a:solidFill>
                <a:latin typeface="League Spartan Italics"/>
              </a:rPr>
              <a:t>TODAY'S</a:t>
            </a:r>
          </a:p>
          <a:p>
            <a:pPr>
              <a:lnSpc>
                <a:spcPts val="7000"/>
              </a:lnSpc>
            </a:pPr>
            <a:r>
              <a:rPr lang="en-US" sz="5000" spc="550">
                <a:solidFill>
                  <a:srgbClr val="CC0535"/>
                </a:solidFill>
                <a:latin typeface="League Spartan Italics"/>
              </a:rPr>
              <a:t>SCHEDULE 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C46F39F0-5D57-0EE0-D679-B6A8AC66C23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120" y="3352800"/>
            <a:ext cx="3528221" cy="31673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85800" y="1562886"/>
            <a:ext cx="79390" cy="5486400"/>
          </a:xfrm>
          <a:prstGeom prst="rect">
            <a:avLst/>
          </a:prstGeom>
          <a:solidFill>
            <a:srgbClr val="9AC33F"/>
          </a:solidFill>
        </p:spPr>
      </p:sp>
      <p:sp>
        <p:nvSpPr>
          <p:cNvPr id="3" name="AutoShape 3"/>
          <p:cNvSpPr/>
          <p:nvPr/>
        </p:nvSpPr>
        <p:spPr>
          <a:xfrm>
            <a:off x="11476888" y="-117432"/>
            <a:ext cx="879517" cy="1276519"/>
          </a:xfrm>
          <a:prstGeom prst="rect">
            <a:avLst/>
          </a:prstGeom>
          <a:solidFill>
            <a:srgbClr val="C90027"/>
          </a:solidFill>
        </p:spPr>
      </p:sp>
      <p:sp>
        <p:nvSpPr>
          <p:cNvPr id="4" name="AutoShape 4"/>
          <p:cNvSpPr/>
          <p:nvPr/>
        </p:nvSpPr>
        <p:spPr>
          <a:xfrm>
            <a:off x="5138421" y="685800"/>
            <a:ext cx="7246503" cy="83609"/>
          </a:xfrm>
          <a:prstGeom prst="rect">
            <a:avLst/>
          </a:prstGeom>
          <a:solidFill>
            <a:srgbClr val="9AC33F"/>
          </a:solidFill>
        </p:spPr>
      </p:sp>
      <p:grpSp>
        <p:nvGrpSpPr>
          <p:cNvPr id="5" name="Group 5"/>
          <p:cNvGrpSpPr/>
          <p:nvPr/>
        </p:nvGrpSpPr>
        <p:grpSpPr>
          <a:xfrm>
            <a:off x="184779" y="193246"/>
            <a:ext cx="1677672" cy="1602703"/>
            <a:chOff x="0" y="0"/>
            <a:chExt cx="3355344" cy="3205407"/>
          </a:xfrm>
        </p:grpSpPr>
        <p:sp>
          <p:nvSpPr>
            <p:cNvPr id="6" name="AutoShape 6"/>
            <p:cNvSpPr/>
            <p:nvPr/>
          </p:nvSpPr>
          <p:spPr>
            <a:xfrm>
              <a:off x="0" y="0"/>
              <a:ext cx="3355344" cy="3205407"/>
            </a:xfrm>
            <a:prstGeom prst="rect">
              <a:avLst/>
            </a:prstGeom>
            <a:solidFill>
              <a:srgbClr val="FDFDFD"/>
            </a:solidFill>
          </p:spPr>
        </p:sp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>
            <a:xfrm>
              <a:off x="457876" y="169399"/>
              <a:ext cx="2388793" cy="2882404"/>
            </a:xfrm>
            <a:prstGeom prst="rect">
              <a:avLst/>
            </a:prstGeom>
          </p:spPr>
        </p:pic>
      </p:grpSp>
      <p:grpSp>
        <p:nvGrpSpPr>
          <p:cNvPr id="8" name="Group 8"/>
          <p:cNvGrpSpPr/>
          <p:nvPr/>
        </p:nvGrpSpPr>
        <p:grpSpPr>
          <a:xfrm>
            <a:off x="1862450" y="843213"/>
            <a:ext cx="9871640" cy="1355409"/>
            <a:chOff x="0" y="-104775"/>
            <a:chExt cx="19743280" cy="2710818"/>
          </a:xfrm>
        </p:grpSpPr>
        <p:sp>
          <p:nvSpPr>
            <p:cNvPr id="9" name="TextBox 9"/>
            <p:cNvSpPr txBox="1"/>
            <p:nvPr/>
          </p:nvSpPr>
          <p:spPr>
            <a:xfrm>
              <a:off x="0" y="-104775"/>
              <a:ext cx="19743280" cy="1324338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5507"/>
                </a:lnSpc>
              </a:pPr>
              <a:r>
                <a:rPr lang="en-US" sz="3934" spc="433" dirty="0">
                  <a:solidFill>
                    <a:srgbClr val="C90027"/>
                  </a:solidFill>
                  <a:latin typeface="League Spartan Italics"/>
                </a:rPr>
                <a:t>Class </a:t>
              </a:r>
              <a:r>
                <a:rPr lang="en-US" sz="3934" spc="433" dirty="0">
                  <a:solidFill>
                    <a:srgbClr val="C00000"/>
                  </a:solidFill>
                  <a:latin typeface="League Spartan Italics"/>
                </a:rPr>
                <a:t>Rules</a:t>
              </a:r>
              <a:r>
                <a:rPr lang="en-US" sz="3934" spc="433" dirty="0">
                  <a:solidFill>
                    <a:srgbClr val="C90027"/>
                  </a:solidFill>
                  <a:latin typeface="League Spartan Italics"/>
                </a:rPr>
                <a:t>  </a:t>
              </a: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1851477"/>
              <a:ext cx="19743280" cy="7545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454"/>
                </a:lnSpc>
              </a:pPr>
              <a:endParaRPr sz="1200"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862450" y="1776314"/>
            <a:ext cx="8148510" cy="474629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marL="863643" lvl="1" indent="-431822" algn="just">
              <a:lnSpc>
                <a:spcPts val="7560"/>
              </a:lnSpc>
              <a:buFont typeface="Arial"/>
              <a:buChar char="•"/>
            </a:pPr>
            <a:r>
              <a:rPr lang="en-US" sz="4000" spc="40" dirty="0">
                <a:solidFill>
                  <a:srgbClr val="004A89"/>
                </a:solidFill>
                <a:latin typeface="Glacial Indifference"/>
              </a:rPr>
              <a:t>Listening Ears</a:t>
            </a:r>
          </a:p>
          <a:p>
            <a:pPr marL="863643" lvl="1" indent="-431822" algn="just">
              <a:lnSpc>
                <a:spcPts val="7560"/>
              </a:lnSpc>
              <a:buFont typeface="Arial"/>
              <a:buChar char="•"/>
            </a:pPr>
            <a:r>
              <a:rPr lang="en-US" sz="4000" spc="40" dirty="0">
                <a:solidFill>
                  <a:srgbClr val="004A89"/>
                </a:solidFill>
                <a:latin typeface="Glacial Indifference"/>
              </a:rPr>
              <a:t>Quiet Mouths</a:t>
            </a:r>
          </a:p>
          <a:p>
            <a:pPr marL="863643" lvl="1" indent="-431822" algn="just">
              <a:lnSpc>
                <a:spcPts val="7560"/>
              </a:lnSpc>
              <a:buFont typeface="Arial"/>
              <a:buChar char="•"/>
            </a:pPr>
            <a:r>
              <a:rPr lang="en-US" sz="4000" spc="40" dirty="0">
                <a:solidFill>
                  <a:srgbClr val="004A89"/>
                </a:solidFill>
                <a:latin typeface="Glacial Indifference"/>
              </a:rPr>
              <a:t>Follow Instructions</a:t>
            </a:r>
          </a:p>
          <a:p>
            <a:pPr marL="863643" lvl="1" indent="-431822" algn="just">
              <a:lnSpc>
                <a:spcPts val="7560"/>
              </a:lnSpc>
              <a:buFont typeface="Arial"/>
              <a:buChar char="•"/>
            </a:pPr>
            <a:r>
              <a:rPr lang="en-US" sz="4000" spc="40" dirty="0">
                <a:solidFill>
                  <a:srgbClr val="004A89"/>
                </a:solidFill>
                <a:latin typeface="Glacial Indifference"/>
              </a:rPr>
              <a:t>Don't Yuck My Yum !</a:t>
            </a:r>
          </a:p>
          <a:p>
            <a:pPr algn="r">
              <a:lnSpc>
                <a:spcPts val="7560"/>
              </a:lnSpc>
            </a:pPr>
            <a:endParaRPr lang="en-US" sz="4000" spc="40" dirty="0">
              <a:solidFill>
                <a:srgbClr val="004A89"/>
              </a:solidFill>
              <a:latin typeface="Glacial Indifference"/>
            </a:endParaRPr>
          </a:p>
        </p:txBody>
      </p:sp>
    </p:spTree>
    <p:extLst>
      <p:ext uri="{BB962C8B-B14F-4D97-AF65-F5344CB8AC3E}">
        <p14:creationId xmlns:p14="http://schemas.microsoft.com/office/powerpoint/2010/main" val="998990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85800" y="1562886"/>
            <a:ext cx="79390" cy="5486400"/>
          </a:xfrm>
          <a:prstGeom prst="rect">
            <a:avLst/>
          </a:prstGeom>
          <a:solidFill>
            <a:srgbClr val="9AC33F"/>
          </a:solidFill>
        </p:spPr>
      </p:sp>
      <p:sp>
        <p:nvSpPr>
          <p:cNvPr id="3" name="AutoShape 3"/>
          <p:cNvSpPr/>
          <p:nvPr/>
        </p:nvSpPr>
        <p:spPr>
          <a:xfrm>
            <a:off x="11476888" y="-117432"/>
            <a:ext cx="879517" cy="1276519"/>
          </a:xfrm>
          <a:prstGeom prst="rect">
            <a:avLst/>
          </a:prstGeom>
          <a:solidFill>
            <a:srgbClr val="C90027"/>
          </a:solidFill>
        </p:spPr>
      </p:sp>
      <p:sp>
        <p:nvSpPr>
          <p:cNvPr id="4" name="AutoShape 4"/>
          <p:cNvSpPr/>
          <p:nvPr/>
        </p:nvSpPr>
        <p:spPr>
          <a:xfrm>
            <a:off x="5138421" y="685800"/>
            <a:ext cx="7246503" cy="83609"/>
          </a:xfrm>
          <a:prstGeom prst="rect">
            <a:avLst/>
          </a:prstGeom>
          <a:solidFill>
            <a:srgbClr val="9AC33F"/>
          </a:solidFill>
        </p:spPr>
      </p:sp>
      <p:grpSp>
        <p:nvGrpSpPr>
          <p:cNvPr id="5" name="Group 5"/>
          <p:cNvGrpSpPr/>
          <p:nvPr/>
        </p:nvGrpSpPr>
        <p:grpSpPr>
          <a:xfrm>
            <a:off x="184779" y="193246"/>
            <a:ext cx="1677672" cy="1602703"/>
            <a:chOff x="0" y="0"/>
            <a:chExt cx="3355344" cy="3205407"/>
          </a:xfrm>
        </p:grpSpPr>
        <p:sp>
          <p:nvSpPr>
            <p:cNvPr id="6" name="AutoShape 6"/>
            <p:cNvSpPr/>
            <p:nvPr/>
          </p:nvSpPr>
          <p:spPr>
            <a:xfrm>
              <a:off x="0" y="0"/>
              <a:ext cx="3355344" cy="3205407"/>
            </a:xfrm>
            <a:prstGeom prst="rect">
              <a:avLst/>
            </a:prstGeom>
            <a:solidFill>
              <a:srgbClr val="FDFDFD"/>
            </a:solidFill>
          </p:spPr>
        </p:sp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457876" y="169399"/>
              <a:ext cx="2388793" cy="2882404"/>
            </a:xfrm>
            <a:prstGeom prst="rect">
              <a:avLst/>
            </a:prstGeom>
          </p:spPr>
        </p:pic>
      </p:grpSp>
      <p:grpSp>
        <p:nvGrpSpPr>
          <p:cNvPr id="8" name="Group 8"/>
          <p:cNvGrpSpPr/>
          <p:nvPr/>
        </p:nvGrpSpPr>
        <p:grpSpPr>
          <a:xfrm>
            <a:off x="1862450" y="843213"/>
            <a:ext cx="9871640" cy="1355409"/>
            <a:chOff x="0" y="-104775"/>
            <a:chExt cx="19743280" cy="2710818"/>
          </a:xfrm>
        </p:grpSpPr>
        <p:sp>
          <p:nvSpPr>
            <p:cNvPr id="9" name="TextBox 9"/>
            <p:cNvSpPr txBox="1"/>
            <p:nvPr/>
          </p:nvSpPr>
          <p:spPr>
            <a:xfrm>
              <a:off x="0" y="-104775"/>
              <a:ext cx="19743280" cy="13240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5507"/>
                </a:lnSpc>
              </a:pPr>
              <a:r>
                <a:rPr lang="en-US" sz="3930" dirty="0">
                  <a:solidFill>
                    <a:srgbClr val="C00000"/>
                  </a:solidFill>
                  <a:latin typeface="League Spartan Italics"/>
                </a:rPr>
                <a:t>OK, let’s get started! </a:t>
              </a:r>
              <a:endParaRPr lang="en-US" sz="3930" spc="433" dirty="0">
                <a:solidFill>
                  <a:srgbClr val="C00000"/>
                </a:solidFill>
                <a:latin typeface="League Spartan Italics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1851477"/>
              <a:ext cx="19743280" cy="7545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454"/>
                </a:lnSpc>
              </a:pPr>
              <a:endParaRPr sz="1200"/>
            </a:p>
          </p:txBody>
        </p:sp>
      </p:grpSp>
      <p:pic>
        <p:nvPicPr>
          <p:cNvPr id="12" name="Online Media 11" title="Nutrition - for Kindergarten">
            <a:hlinkClick r:id="" action="ppaction://media"/>
            <a:extLst>
              <a:ext uri="{FF2B5EF4-FFF2-40B4-BE49-F238E27FC236}">
                <a16:creationId xmlns:a16="http://schemas.microsoft.com/office/drawing/2014/main" id="{1A3EB04C-0198-5C73-5FFB-D9BFE864DAAF}"/>
              </a:ext>
            </a:extLst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2833648" y="2146455"/>
            <a:ext cx="6279825" cy="35481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159242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1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1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85800" y="1562886"/>
            <a:ext cx="79390" cy="5486400"/>
          </a:xfrm>
          <a:prstGeom prst="rect">
            <a:avLst/>
          </a:prstGeom>
          <a:solidFill>
            <a:srgbClr val="9AC33F"/>
          </a:solidFill>
        </p:spPr>
      </p:sp>
      <p:sp>
        <p:nvSpPr>
          <p:cNvPr id="3" name="AutoShape 3"/>
          <p:cNvSpPr/>
          <p:nvPr/>
        </p:nvSpPr>
        <p:spPr>
          <a:xfrm>
            <a:off x="11476888" y="-117432"/>
            <a:ext cx="879517" cy="1276519"/>
          </a:xfrm>
          <a:prstGeom prst="rect">
            <a:avLst/>
          </a:prstGeom>
          <a:solidFill>
            <a:srgbClr val="C90027"/>
          </a:solidFill>
        </p:spPr>
      </p:sp>
      <p:sp>
        <p:nvSpPr>
          <p:cNvPr id="4" name="AutoShape 4"/>
          <p:cNvSpPr/>
          <p:nvPr/>
        </p:nvSpPr>
        <p:spPr>
          <a:xfrm>
            <a:off x="5138421" y="685800"/>
            <a:ext cx="7246503" cy="83609"/>
          </a:xfrm>
          <a:prstGeom prst="rect">
            <a:avLst/>
          </a:prstGeom>
          <a:solidFill>
            <a:srgbClr val="9AC33F"/>
          </a:solidFill>
        </p:spPr>
      </p:sp>
      <p:grpSp>
        <p:nvGrpSpPr>
          <p:cNvPr id="5" name="Group 5"/>
          <p:cNvGrpSpPr/>
          <p:nvPr/>
        </p:nvGrpSpPr>
        <p:grpSpPr>
          <a:xfrm>
            <a:off x="184779" y="193246"/>
            <a:ext cx="1677672" cy="1602703"/>
            <a:chOff x="0" y="0"/>
            <a:chExt cx="3355344" cy="3205407"/>
          </a:xfrm>
        </p:grpSpPr>
        <p:sp>
          <p:nvSpPr>
            <p:cNvPr id="6" name="AutoShape 6"/>
            <p:cNvSpPr/>
            <p:nvPr/>
          </p:nvSpPr>
          <p:spPr>
            <a:xfrm>
              <a:off x="0" y="0"/>
              <a:ext cx="3355344" cy="3205407"/>
            </a:xfrm>
            <a:prstGeom prst="rect">
              <a:avLst/>
            </a:prstGeom>
            <a:solidFill>
              <a:srgbClr val="FDFDFD"/>
            </a:solidFill>
          </p:spPr>
        </p:sp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457876" y="169399"/>
              <a:ext cx="2388793" cy="2882404"/>
            </a:xfrm>
            <a:prstGeom prst="rect">
              <a:avLst/>
            </a:prstGeom>
          </p:spPr>
        </p:pic>
      </p:grpSp>
      <p:grpSp>
        <p:nvGrpSpPr>
          <p:cNvPr id="8" name="Group 8"/>
          <p:cNvGrpSpPr/>
          <p:nvPr/>
        </p:nvGrpSpPr>
        <p:grpSpPr>
          <a:xfrm>
            <a:off x="1862450" y="843213"/>
            <a:ext cx="9871640" cy="1355409"/>
            <a:chOff x="0" y="-104775"/>
            <a:chExt cx="19743280" cy="2710818"/>
          </a:xfrm>
        </p:grpSpPr>
        <p:sp>
          <p:nvSpPr>
            <p:cNvPr id="9" name="TextBox 9"/>
            <p:cNvSpPr txBox="1"/>
            <p:nvPr/>
          </p:nvSpPr>
          <p:spPr>
            <a:xfrm>
              <a:off x="0" y="-104775"/>
              <a:ext cx="19743280" cy="13240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5507"/>
                </a:lnSpc>
              </a:pPr>
              <a:r>
                <a:rPr lang="en-US" sz="3930" dirty="0">
                  <a:solidFill>
                    <a:srgbClr val="C00000"/>
                  </a:solidFill>
                  <a:latin typeface="League Spartan Italics"/>
                </a:rPr>
                <a:t>OK, let’s review!</a:t>
              </a:r>
              <a:endParaRPr lang="en-US" sz="3930" spc="433" dirty="0">
                <a:solidFill>
                  <a:srgbClr val="C00000"/>
                </a:solidFill>
                <a:latin typeface="League Spartan Italics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1851477"/>
              <a:ext cx="19743280" cy="7545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454"/>
                </a:lnSpc>
              </a:pPr>
              <a:endParaRPr sz="1200"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149567" y="1614329"/>
            <a:ext cx="10494973" cy="6510885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2300" dirty="0">
                <a:solidFill>
                  <a:schemeClr val="accent1">
                    <a:lumMod val="75000"/>
                  </a:schemeClr>
                </a:solidFill>
                <a:latin typeface="Glacial Indifference" panose="020B0604020202020204" charset="0"/>
              </a:rPr>
              <a:t>Who can raise your hand and tell me:</a:t>
            </a:r>
          </a:p>
          <a:p>
            <a:endParaRPr lang="en-US" sz="2300" dirty="0">
              <a:solidFill>
                <a:schemeClr val="accent1">
                  <a:lumMod val="75000"/>
                </a:schemeClr>
              </a:solidFill>
              <a:latin typeface="Glacial Indifference" panose="020B060402020202020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chemeClr val="accent1">
                    <a:lumMod val="75000"/>
                  </a:schemeClr>
                </a:solidFill>
                <a:latin typeface="Glacial Indifference" panose="020B0604020202020204" charset="0"/>
              </a:rPr>
              <a:t>The name for what is in our food that helps our bodies to grow healthy and strong?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300" dirty="0">
              <a:solidFill>
                <a:schemeClr val="accent1">
                  <a:lumMod val="75000"/>
                </a:schemeClr>
              </a:solidFill>
              <a:latin typeface="Glacial Indifference" panose="020B060402020202020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chemeClr val="accent1">
                    <a:lumMod val="75000"/>
                  </a:schemeClr>
                </a:solidFill>
                <a:latin typeface="Glacial Indifference" panose="020B0604020202020204" charset="0"/>
              </a:rPr>
              <a:t>The name of this, which helps us to know which foods to eat to make sure we are getting all the nutrients our bodies need? </a:t>
            </a:r>
            <a:br>
              <a:rPr lang="en-US" sz="2300" dirty="0">
                <a:solidFill>
                  <a:schemeClr val="accent1">
                    <a:lumMod val="75000"/>
                  </a:schemeClr>
                </a:solidFill>
                <a:latin typeface="Glacial Indifference" panose="020B0604020202020204" charset="0"/>
              </a:rPr>
            </a:br>
            <a:br>
              <a:rPr lang="en-US" sz="2300" dirty="0">
                <a:solidFill>
                  <a:schemeClr val="accent1">
                    <a:lumMod val="75000"/>
                  </a:schemeClr>
                </a:solidFill>
                <a:latin typeface="Glacial Indifference" panose="020B0604020202020204" charset="0"/>
              </a:rPr>
            </a:br>
            <a:br>
              <a:rPr lang="en-US" sz="2300" dirty="0">
                <a:solidFill>
                  <a:schemeClr val="accent1">
                    <a:lumMod val="75000"/>
                  </a:schemeClr>
                </a:solidFill>
                <a:latin typeface="Glacial Indifference" panose="020B0604020202020204" charset="0"/>
              </a:rPr>
            </a:br>
            <a:br>
              <a:rPr lang="en-US" sz="2300" dirty="0">
                <a:solidFill>
                  <a:schemeClr val="accent1">
                    <a:lumMod val="75000"/>
                  </a:schemeClr>
                </a:solidFill>
                <a:latin typeface="Glacial Indifference" panose="020B0604020202020204" charset="0"/>
              </a:rPr>
            </a:br>
            <a:br>
              <a:rPr lang="en-US" sz="2300" dirty="0">
                <a:solidFill>
                  <a:schemeClr val="accent1">
                    <a:lumMod val="75000"/>
                  </a:schemeClr>
                </a:solidFill>
                <a:latin typeface="Glacial Indifference" panose="020B0604020202020204" charset="0"/>
              </a:rPr>
            </a:br>
            <a:endParaRPr lang="en-US" sz="2300" dirty="0">
              <a:solidFill>
                <a:schemeClr val="accent1">
                  <a:lumMod val="75000"/>
                </a:schemeClr>
              </a:solidFill>
              <a:latin typeface="Glacial Indifference" panose="020B0604020202020204" charset="0"/>
            </a:endParaRP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sz="2300" dirty="0">
                <a:solidFill>
                  <a:schemeClr val="accent1">
                    <a:lumMod val="75000"/>
                  </a:schemeClr>
                </a:solidFill>
                <a:latin typeface="Glacial Indifference" panose="020B0604020202020204" charset="0"/>
              </a:rPr>
              <a:t>True or False: our bodies can get all the nutrients they need if we eat foods only from the grain and dairy food groups.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endParaRPr lang="en-US" sz="2300" dirty="0">
              <a:solidFill>
                <a:schemeClr val="accent1">
                  <a:lumMod val="75000"/>
                </a:schemeClr>
              </a:solidFill>
              <a:latin typeface="Glacial Indifference" panose="020B0604020202020204" charset="0"/>
            </a:endParaRPr>
          </a:p>
          <a:p>
            <a:pPr lvl="1"/>
            <a:endParaRPr lang="en-US" sz="2300" dirty="0">
              <a:solidFill>
                <a:schemeClr val="accent1">
                  <a:lumMod val="75000"/>
                </a:schemeClr>
              </a:solidFill>
              <a:latin typeface="Glacial Indifference" panose="020B0604020202020204" charset="0"/>
            </a:endParaRPr>
          </a:p>
          <a:p>
            <a:pPr algn="r">
              <a:lnSpc>
                <a:spcPts val="7560"/>
              </a:lnSpc>
            </a:pPr>
            <a:endParaRPr lang="en-US" sz="4000" spc="40" dirty="0">
              <a:solidFill>
                <a:srgbClr val="004A89"/>
              </a:solidFill>
              <a:latin typeface="Glacial Indifference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9BAFACB-6B8A-D9F6-1E63-51210C03DF7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537200" y="4141766"/>
            <a:ext cx="1940560" cy="13786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55960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85800" y="1562886"/>
            <a:ext cx="79390" cy="5486400"/>
          </a:xfrm>
          <a:prstGeom prst="rect">
            <a:avLst/>
          </a:prstGeom>
          <a:solidFill>
            <a:srgbClr val="9AC33F"/>
          </a:solidFill>
        </p:spPr>
      </p:sp>
      <p:sp>
        <p:nvSpPr>
          <p:cNvPr id="3" name="AutoShape 3"/>
          <p:cNvSpPr/>
          <p:nvPr/>
        </p:nvSpPr>
        <p:spPr>
          <a:xfrm>
            <a:off x="11476888" y="-117432"/>
            <a:ext cx="879517" cy="1276519"/>
          </a:xfrm>
          <a:prstGeom prst="rect">
            <a:avLst/>
          </a:prstGeom>
          <a:solidFill>
            <a:srgbClr val="C90027"/>
          </a:solidFill>
        </p:spPr>
      </p:sp>
      <p:sp>
        <p:nvSpPr>
          <p:cNvPr id="4" name="AutoShape 4"/>
          <p:cNvSpPr/>
          <p:nvPr/>
        </p:nvSpPr>
        <p:spPr>
          <a:xfrm>
            <a:off x="5138421" y="685800"/>
            <a:ext cx="7246503" cy="83609"/>
          </a:xfrm>
          <a:prstGeom prst="rect">
            <a:avLst/>
          </a:prstGeom>
          <a:solidFill>
            <a:srgbClr val="9AC33F"/>
          </a:solidFill>
        </p:spPr>
      </p:sp>
      <p:grpSp>
        <p:nvGrpSpPr>
          <p:cNvPr id="5" name="Group 5"/>
          <p:cNvGrpSpPr/>
          <p:nvPr/>
        </p:nvGrpSpPr>
        <p:grpSpPr>
          <a:xfrm>
            <a:off x="184779" y="193246"/>
            <a:ext cx="1677672" cy="1602703"/>
            <a:chOff x="0" y="0"/>
            <a:chExt cx="3355344" cy="3205407"/>
          </a:xfrm>
        </p:grpSpPr>
        <p:sp>
          <p:nvSpPr>
            <p:cNvPr id="6" name="AutoShape 6"/>
            <p:cNvSpPr/>
            <p:nvPr/>
          </p:nvSpPr>
          <p:spPr>
            <a:xfrm>
              <a:off x="0" y="0"/>
              <a:ext cx="3355344" cy="3205407"/>
            </a:xfrm>
            <a:prstGeom prst="rect">
              <a:avLst/>
            </a:prstGeom>
            <a:solidFill>
              <a:srgbClr val="FDFDFD"/>
            </a:solidFill>
          </p:spPr>
        </p:sp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457876" y="169399"/>
              <a:ext cx="2388793" cy="2882404"/>
            </a:xfrm>
            <a:prstGeom prst="rect">
              <a:avLst/>
            </a:prstGeom>
          </p:spPr>
        </p:pic>
      </p:grpSp>
      <p:grpSp>
        <p:nvGrpSpPr>
          <p:cNvPr id="8" name="Group 8"/>
          <p:cNvGrpSpPr/>
          <p:nvPr/>
        </p:nvGrpSpPr>
        <p:grpSpPr>
          <a:xfrm>
            <a:off x="1862450" y="843213"/>
            <a:ext cx="9871640" cy="1355409"/>
            <a:chOff x="0" y="-104775"/>
            <a:chExt cx="19743280" cy="2710818"/>
          </a:xfrm>
        </p:grpSpPr>
        <p:sp>
          <p:nvSpPr>
            <p:cNvPr id="9" name="TextBox 9"/>
            <p:cNvSpPr txBox="1"/>
            <p:nvPr/>
          </p:nvSpPr>
          <p:spPr>
            <a:xfrm>
              <a:off x="0" y="-104775"/>
              <a:ext cx="19743280" cy="13240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5507"/>
                </a:lnSpc>
              </a:pPr>
              <a:r>
                <a:rPr lang="en-US" sz="3930" dirty="0">
                  <a:solidFill>
                    <a:srgbClr val="C00000"/>
                  </a:solidFill>
                  <a:latin typeface="League Spartan Italics"/>
                </a:rPr>
                <a:t>OK, now let’s start our cooking activity</a:t>
              </a:r>
              <a:endParaRPr lang="en-US" sz="3930" spc="433" dirty="0">
                <a:solidFill>
                  <a:srgbClr val="C00000"/>
                </a:solidFill>
                <a:latin typeface="League Spartan Italics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1851477"/>
              <a:ext cx="19743280" cy="7545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454"/>
                </a:lnSpc>
              </a:pPr>
              <a:endParaRPr sz="1200"/>
            </a:p>
          </p:txBody>
        </p:sp>
      </p:grpSp>
      <p:sp>
        <p:nvSpPr>
          <p:cNvPr id="11" name="TextBox 11"/>
          <p:cNvSpPr txBox="1"/>
          <p:nvPr/>
        </p:nvSpPr>
        <p:spPr>
          <a:xfrm>
            <a:off x="1239117" y="2556435"/>
            <a:ext cx="10494973" cy="3063787"/>
          </a:xfrm>
          <a:prstGeom prst="rect">
            <a:avLst/>
          </a:prstGeom>
        </p:spPr>
        <p:txBody>
          <a:bodyPr wrap="square" lIns="0" tIns="0" rIns="0" bIns="0" rtlCol="0" anchor="t">
            <a:spAutoFit/>
          </a:bodyPr>
          <a:lstStyle/>
          <a:p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Glacial Indifference" panose="020B0604020202020204" charset="0"/>
              </a:rPr>
              <a:t>What is the first thing we do before we touch food or start cooking?</a:t>
            </a:r>
          </a:p>
          <a:p>
            <a:endParaRPr lang="en-US" sz="3600" dirty="0">
              <a:solidFill>
                <a:schemeClr val="accent1">
                  <a:lumMod val="75000"/>
                </a:schemeClr>
              </a:solidFill>
              <a:latin typeface="Glacial Indifference" panose="020B0604020202020204" charset="0"/>
            </a:endParaRPr>
          </a:p>
          <a:p>
            <a:pPr algn="ctr"/>
            <a:r>
              <a:rPr lang="en-US" sz="3600" dirty="0">
                <a:solidFill>
                  <a:schemeClr val="accent1">
                    <a:lumMod val="75000"/>
                  </a:schemeClr>
                </a:solidFill>
                <a:latin typeface="Glacial Indifference" panose="020B0604020202020204" charset="0"/>
              </a:rPr>
              <a:t>Wash our hands!!</a:t>
            </a:r>
          </a:p>
          <a:p>
            <a:pPr algn="r">
              <a:lnSpc>
                <a:spcPts val="7560"/>
              </a:lnSpc>
            </a:pPr>
            <a:endParaRPr lang="en-US" sz="4000" spc="40" dirty="0">
              <a:solidFill>
                <a:srgbClr val="004A89"/>
              </a:solidFill>
              <a:latin typeface="Glacial Indifference"/>
            </a:endParaRPr>
          </a:p>
        </p:txBody>
      </p:sp>
    </p:spTree>
    <p:extLst>
      <p:ext uri="{BB962C8B-B14F-4D97-AF65-F5344CB8AC3E}">
        <p14:creationId xmlns:p14="http://schemas.microsoft.com/office/powerpoint/2010/main" val="21844836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85800" y="1562886"/>
            <a:ext cx="79390" cy="5486400"/>
          </a:xfrm>
          <a:prstGeom prst="rect">
            <a:avLst/>
          </a:prstGeom>
          <a:solidFill>
            <a:srgbClr val="9AC33F"/>
          </a:solidFill>
        </p:spPr>
      </p:sp>
      <p:sp>
        <p:nvSpPr>
          <p:cNvPr id="3" name="AutoShape 3"/>
          <p:cNvSpPr/>
          <p:nvPr/>
        </p:nvSpPr>
        <p:spPr>
          <a:xfrm>
            <a:off x="11476888" y="-117432"/>
            <a:ext cx="879517" cy="1276519"/>
          </a:xfrm>
          <a:prstGeom prst="rect">
            <a:avLst/>
          </a:prstGeom>
          <a:solidFill>
            <a:srgbClr val="C90027"/>
          </a:solidFill>
        </p:spPr>
      </p:sp>
      <p:sp>
        <p:nvSpPr>
          <p:cNvPr id="4" name="AutoShape 4"/>
          <p:cNvSpPr/>
          <p:nvPr/>
        </p:nvSpPr>
        <p:spPr>
          <a:xfrm>
            <a:off x="5138421" y="685800"/>
            <a:ext cx="7246503" cy="83609"/>
          </a:xfrm>
          <a:prstGeom prst="rect">
            <a:avLst/>
          </a:prstGeom>
          <a:solidFill>
            <a:srgbClr val="9AC33F"/>
          </a:solidFill>
        </p:spPr>
      </p:sp>
      <p:grpSp>
        <p:nvGrpSpPr>
          <p:cNvPr id="5" name="Group 5"/>
          <p:cNvGrpSpPr/>
          <p:nvPr/>
        </p:nvGrpSpPr>
        <p:grpSpPr>
          <a:xfrm>
            <a:off x="184779" y="193246"/>
            <a:ext cx="1677672" cy="1602703"/>
            <a:chOff x="0" y="0"/>
            <a:chExt cx="3355344" cy="3205407"/>
          </a:xfrm>
        </p:grpSpPr>
        <p:sp>
          <p:nvSpPr>
            <p:cNvPr id="6" name="AutoShape 6"/>
            <p:cNvSpPr/>
            <p:nvPr/>
          </p:nvSpPr>
          <p:spPr>
            <a:xfrm>
              <a:off x="0" y="0"/>
              <a:ext cx="3355344" cy="3205407"/>
            </a:xfrm>
            <a:prstGeom prst="rect">
              <a:avLst/>
            </a:prstGeom>
            <a:solidFill>
              <a:srgbClr val="FDFDFD"/>
            </a:solidFill>
          </p:spPr>
        </p:sp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457876" y="169399"/>
              <a:ext cx="2388793" cy="2882404"/>
            </a:xfrm>
            <a:prstGeom prst="rect">
              <a:avLst/>
            </a:prstGeom>
          </p:spPr>
        </p:pic>
      </p:grpSp>
      <p:grpSp>
        <p:nvGrpSpPr>
          <p:cNvPr id="8" name="Group 8"/>
          <p:cNvGrpSpPr/>
          <p:nvPr/>
        </p:nvGrpSpPr>
        <p:grpSpPr>
          <a:xfrm>
            <a:off x="1862450" y="843213"/>
            <a:ext cx="9871640" cy="1355409"/>
            <a:chOff x="0" y="-104775"/>
            <a:chExt cx="19743280" cy="2710818"/>
          </a:xfrm>
        </p:grpSpPr>
        <p:sp>
          <p:nvSpPr>
            <p:cNvPr id="9" name="TextBox 9"/>
            <p:cNvSpPr txBox="1"/>
            <p:nvPr/>
          </p:nvSpPr>
          <p:spPr>
            <a:xfrm>
              <a:off x="0" y="-104775"/>
              <a:ext cx="19743280" cy="13240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5507"/>
                </a:lnSpc>
              </a:pPr>
              <a:r>
                <a:rPr lang="en-US" sz="3930" dirty="0">
                  <a:solidFill>
                    <a:srgbClr val="C00000"/>
                  </a:solidFill>
                  <a:latin typeface="League Spartan Italics"/>
                </a:rPr>
                <a:t>MyPlate Snack Plate</a:t>
              </a:r>
              <a:endParaRPr lang="en-US" sz="3930" spc="433" dirty="0">
                <a:solidFill>
                  <a:srgbClr val="C00000"/>
                </a:solidFill>
                <a:latin typeface="League Spartan Italics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1851477"/>
              <a:ext cx="19743280" cy="7545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454"/>
                </a:lnSpc>
              </a:pPr>
              <a:endParaRPr sz="1200"/>
            </a:p>
          </p:txBody>
        </p:sp>
      </p:grpSp>
      <p:pic>
        <p:nvPicPr>
          <p:cNvPr id="14" name="Picture 13">
            <a:extLst>
              <a:ext uri="{FF2B5EF4-FFF2-40B4-BE49-F238E27FC236}">
                <a16:creationId xmlns:a16="http://schemas.microsoft.com/office/drawing/2014/main" id="{AFFBF08B-5BD8-8A32-00F4-183C5A1A8DA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5550" y="1821339"/>
            <a:ext cx="5224130" cy="468984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53151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85800" y="1562886"/>
            <a:ext cx="79390" cy="5486400"/>
          </a:xfrm>
          <a:prstGeom prst="rect">
            <a:avLst/>
          </a:prstGeom>
          <a:solidFill>
            <a:srgbClr val="9AC33F"/>
          </a:solidFill>
        </p:spPr>
      </p:sp>
      <p:sp>
        <p:nvSpPr>
          <p:cNvPr id="3" name="AutoShape 3"/>
          <p:cNvSpPr/>
          <p:nvPr/>
        </p:nvSpPr>
        <p:spPr>
          <a:xfrm>
            <a:off x="11476888" y="-117432"/>
            <a:ext cx="879517" cy="1276519"/>
          </a:xfrm>
          <a:prstGeom prst="rect">
            <a:avLst/>
          </a:prstGeom>
          <a:solidFill>
            <a:srgbClr val="C90027"/>
          </a:solidFill>
        </p:spPr>
      </p:sp>
      <p:sp>
        <p:nvSpPr>
          <p:cNvPr id="4" name="AutoShape 4"/>
          <p:cNvSpPr/>
          <p:nvPr/>
        </p:nvSpPr>
        <p:spPr>
          <a:xfrm>
            <a:off x="5138421" y="685800"/>
            <a:ext cx="7246503" cy="83609"/>
          </a:xfrm>
          <a:prstGeom prst="rect">
            <a:avLst/>
          </a:prstGeom>
          <a:solidFill>
            <a:srgbClr val="9AC33F"/>
          </a:solidFill>
        </p:spPr>
      </p:sp>
      <p:grpSp>
        <p:nvGrpSpPr>
          <p:cNvPr id="5" name="Group 5"/>
          <p:cNvGrpSpPr/>
          <p:nvPr/>
        </p:nvGrpSpPr>
        <p:grpSpPr>
          <a:xfrm>
            <a:off x="184779" y="193246"/>
            <a:ext cx="1677672" cy="1602703"/>
            <a:chOff x="0" y="0"/>
            <a:chExt cx="3355344" cy="3205407"/>
          </a:xfrm>
        </p:grpSpPr>
        <p:sp>
          <p:nvSpPr>
            <p:cNvPr id="6" name="AutoShape 6"/>
            <p:cNvSpPr/>
            <p:nvPr/>
          </p:nvSpPr>
          <p:spPr>
            <a:xfrm>
              <a:off x="0" y="0"/>
              <a:ext cx="3355344" cy="3205407"/>
            </a:xfrm>
            <a:prstGeom prst="rect">
              <a:avLst/>
            </a:prstGeom>
            <a:solidFill>
              <a:srgbClr val="FDFDFD"/>
            </a:solidFill>
          </p:spPr>
        </p:sp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457876" y="169399"/>
              <a:ext cx="2388793" cy="2882404"/>
            </a:xfrm>
            <a:prstGeom prst="rect">
              <a:avLst/>
            </a:prstGeom>
          </p:spPr>
        </p:pic>
      </p:grpSp>
      <p:grpSp>
        <p:nvGrpSpPr>
          <p:cNvPr id="8" name="Group 8"/>
          <p:cNvGrpSpPr/>
          <p:nvPr/>
        </p:nvGrpSpPr>
        <p:grpSpPr>
          <a:xfrm>
            <a:off x="1862450" y="843213"/>
            <a:ext cx="9871640" cy="1355409"/>
            <a:chOff x="0" y="-104775"/>
            <a:chExt cx="19743280" cy="2710818"/>
          </a:xfrm>
        </p:grpSpPr>
        <p:sp>
          <p:nvSpPr>
            <p:cNvPr id="9" name="TextBox 9"/>
            <p:cNvSpPr txBox="1"/>
            <p:nvPr/>
          </p:nvSpPr>
          <p:spPr>
            <a:xfrm>
              <a:off x="0" y="-104775"/>
              <a:ext cx="19743280" cy="13240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5507"/>
                </a:lnSpc>
              </a:pPr>
              <a:r>
                <a:rPr lang="en-US" sz="3930" dirty="0">
                  <a:solidFill>
                    <a:srgbClr val="C00000"/>
                  </a:solidFill>
                  <a:latin typeface="League Spartan Italics"/>
                </a:rPr>
                <a:t>MyPlate Snack Plate</a:t>
              </a:r>
              <a:endParaRPr lang="en-US" sz="3930" spc="433" dirty="0">
                <a:solidFill>
                  <a:srgbClr val="C00000"/>
                </a:solidFill>
                <a:latin typeface="League Spartan Italics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1851477"/>
              <a:ext cx="19743280" cy="7545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454"/>
                </a:lnSpc>
              </a:pPr>
              <a:endParaRPr sz="1200"/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B1641C44-BA83-9002-96B4-AA56BE10E79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22299" y="1913944"/>
            <a:ext cx="5139373" cy="46150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201294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AutoShape 2"/>
          <p:cNvSpPr/>
          <p:nvPr/>
        </p:nvSpPr>
        <p:spPr>
          <a:xfrm>
            <a:off x="685800" y="1562886"/>
            <a:ext cx="79390" cy="5486400"/>
          </a:xfrm>
          <a:prstGeom prst="rect">
            <a:avLst/>
          </a:prstGeom>
          <a:solidFill>
            <a:srgbClr val="9AC33F"/>
          </a:solidFill>
        </p:spPr>
      </p:sp>
      <p:sp>
        <p:nvSpPr>
          <p:cNvPr id="3" name="AutoShape 3"/>
          <p:cNvSpPr/>
          <p:nvPr/>
        </p:nvSpPr>
        <p:spPr>
          <a:xfrm>
            <a:off x="11476888" y="-117432"/>
            <a:ext cx="879517" cy="1276519"/>
          </a:xfrm>
          <a:prstGeom prst="rect">
            <a:avLst/>
          </a:prstGeom>
          <a:solidFill>
            <a:srgbClr val="C90027"/>
          </a:solidFill>
        </p:spPr>
      </p:sp>
      <p:sp>
        <p:nvSpPr>
          <p:cNvPr id="4" name="AutoShape 4"/>
          <p:cNvSpPr/>
          <p:nvPr/>
        </p:nvSpPr>
        <p:spPr>
          <a:xfrm>
            <a:off x="5138421" y="685800"/>
            <a:ext cx="7246503" cy="83609"/>
          </a:xfrm>
          <a:prstGeom prst="rect">
            <a:avLst/>
          </a:prstGeom>
          <a:solidFill>
            <a:srgbClr val="9AC33F"/>
          </a:solidFill>
        </p:spPr>
      </p:sp>
      <p:grpSp>
        <p:nvGrpSpPr>
          <p:cNvPr id="5" name="Group 5"/>
          <p:cNvGrpSpPr/>
          <p:nvPr/>
        </p:nvGrpSpPr>
        <p:grpSpPr>
          <a:xfrm>
            <a:off x="184779" y="193246"/>
            <a:ext cx="1677672" cy="1602703"/>
            <a:chOff x="0" y="0"/>
            <a:chExt cx="3355344" cy="3205407"/>
          </a:xfrm>
        </p:grpSpPr>
        <p:sp>
          <p:nvSpPr>
            <p:cNvPr id="6" name="AutoShape 6"/>
            <p:cNvSpPr/>
            <p:nvPr/>
          </p:nvSpPr>
          <p:spPr>
            <a:xfrm>
              <a:off x="0" y="0"/>
              <a:ext cx="3355344" cy="3205407"/>
            </a:xfrm>
            <a:prstGeom prst="rect">
              <a:avLst/>
            </a:prstGeom>
            <a:solidFill>
              <a:srgbClr val="FDFDFD"/>
            </a:solidFill>
          </p:spPr>
        </p:sp>
        <p:pic>
          <p:nvPicPr>
            <p:cNvPr id="7" name="Picture 7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>
            <a:xfrm>
              <a:off x="457876" y="169399"/>
              <a:ext cx="2388793" cy="2882404"/>
            </a:xfrm>
            <a:prstGeom prst="rect">
              <a:avLst/>
            </a:prstGeom>
          </p:spPr>
        </p:pic>
      </p:grpSp>
      <p:grpSp>
        <p:nvGrpSpPr>
          <p:cNvPr id="8" name="Group 8"/>
          <p:cNvGrpSpPr/>
          <p:nvPr/>
        </p:nvGrpSpPr>
        <p:grpSpPr>
          <a:xfrm>
            <a:off x="1862450" y="843213"/>
            <a:ext cx="9871640" cy="1355409"/>
            <a:chOff x="0" y="-104775"/>
            <a:chExt cx="19743280" cy="2710818"/>
          </a:xfrm>
        </p:grpSpPr>
        <p:sp>
          <p:nvSpPr>
            <p:cNvPr id="9" name="TextBox 9"/>
            <p:cNvSpPr txBox="1"/>
            <p:nvPr/>
          </p:nvSpPr>
          <p:spPr>
            <a:xfrm>
              <a:off x="0" y="-104775"/>
              <a:ext cx="19743280" cy="1324082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just">
                <a:lnSpc>
                  <a:spcPts val="5507"/>
                </a:lnSpc>
              </a:pPr>
              <a:r>
                <a:rPr lang="en-US" sz="3930" dirty="0">
                  <a:solidFill>
                    <a:srgbClr val="C00000"/>
                  </a:solidFill>
                  <a:latin typeface="League Spartan Italics"/>
                </a:rPr>
                <a:t>MyPlate Snack Plate</a:t>
              </a:r>
              <a:endParaRPr lang="en-US" sz="3930" spc="433" dirty="0">
                <a:solidFill>
                  <a:srgbClr val="C00000"/>
                </a:solidFill>
                <a:latin typeface="League Spartan Italics"/>
              </a:endParaRPr>
            </a:p>
          </p:txBody>
        </p:sp>
        <p:sp>
          <p:nvSpPr>
            <p:cNvPr id="10" name="TextBox 10"/>
            <p:cNvSpPr txBox="1"/>
            <p:nvPr/>
          </p:nvSpPr>
          <p:spPr>
            <a:xfrm>
              <a:off x="0" y="1851477"/>
              <a:ext cx="19743280" cy="754566"/>
            </a:xfrm>
            <a:prstGeom prst="rect">
              <a:avLst/>
            </a:prstGeom>
          </p:spPr>
          <p:txBody>
            <a:bodyPr lIns="0" tIns="0" rIns="0" bIns="0" rtlCol="0" anchor="t">
              <a:spAutoFit/>
            </a:bodyPr>
            <a:lstStyle/>
            <a:p>
              <a:pPr algn="r">
                <a:lnSpc>
                  <a:spcPts val="3454"/>
                </a:lnSpc>
              </a:pPr>
              <a:endParaRPr sz="1200"/>
            </a:p>
          </p:txBody>
        </p:sp>
      </p:grpSp>
      <p:pic>
        <p:nvPicPr>
          <p:cNvPr id="11" name="Picture 10">
            <a:extLst>
              <a:ext uri="{FF2B5EF4-FFF2-40B4-BE49-F238E27FC236}">
                <a16:creationId xmlns:a16="http://schemas.microsoft.com/office/drawing/2014/main" id="{5BE95ABF-B0DB-1925-BC83-0BA789F1EDF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88052" y="1821339"/>
            <a:ext cx="5073620" cy="45547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238594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153</TotalTime>
  <Words>336</Words>
  <Application>Microsoft Office PowerPoint</Application>
  <PresentationFormat>Widescreen</PresentationFormat>
  <Paragraphs>61</Paragraphs>
  <Slides>13</Slides>
  <Notes>10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21" baseType="lpstr">
      <vt:lpstr>Arial</vt:lpstr>
      <vt:lpstr>Calibri</vt:lpstr>
      <vt:lpstr>Calibri Light</vt:lpstr>
      <vt:lpstr>Glacial Indifference</vt:lpstr>
      <vt:lpstr>Glacial Indifference Bold</vt:lpstr>
      <vt:lpstr>League Spartan Italics</vt:lpstr>
      <vt:lpstr>Open Sans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1: Nutrients</dc:title>
  <dc:creator>Jennifer Shukaitis</dc:creator>
  <cp:lastModifiedBy>Jennifer Shukaitis</cp:lastModifiedBy>
  <cp:revision>8</cp:revision>
  <dcterms:created xsi:type="dcterms:W3CDTF">2023-01-24T19:55:23Z</dcterms:created>
  <dcterms:modified xsi:type="dcterms:W3CDTF">2023-01-31T20:30:45Z</dcterms:modified>
</cp:coreProperties>
</file>