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80" r:id="rId7"/>
    <p:sldId id="258" r:id="rId8"/>
    <p:sldId id="283" r:id="rId9"/>
    <p:sldId id="268" r:id="rId10"/>
    <p:sldId id="260" r:id="rId11"/>
    <p:sldId id="267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lacial Indifference" pitchFamily="2" charset="0"/>
      <p:regular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Bold" panose="020B080603050402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F269"/>
    <a:srgbClr val="A7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BA3B66-B5FB-E54B-85E7-F49CF41F6311}" v="2" dt="2023-03-14T16:36:57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6" autoAdjust="0"/>
    <p:restoredTop sz="80267" autoAdjust="0"/>
  </p:normalViewPr>
  <p:slideViewPr>
    <p:cSldViewPr>
      <p:cViewPr varScale="1">
        <p:scale>
          <a:sx n="58" d="100"/>
          <a:sy n="58" d="100"/>
        </p:scale>
        <p:origin x="74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H Brown" userId="7dd0cbc2-ba36-4c42-8301-d50c6a980d3e" providerId="ADAL" clId="{F7BA3B66-B5FB-E54B-85E7-F49CF41F6311}"/>
    <pc:docChg chg="modSld">
      <pc:chgData name="Alison H Brown" userId="7dd0cbc2-ba36-4c42-8301-d50c6a980d3e" providerId="ADAL" clId="{F7BA3B66-B5FB-E54B-85E7-F49CF41F6311}" dt="2023-03-14T16:37:28.734" v="166" actId="1076"/>
      <pc:docMkLst>
        <pc:docMk/>
      </pc:docMkLst>
      <pc:sldChg chg="addSp modSp mod">
        <pc:chgData name="Alison H Brown" userId="7dd0cbc2-ba36-4c42-8301-d50c6a980d3e" providerId="ADAL" clId="{F7BA3B66-B5FB-E54B-85E7-F49CF41F6311}" dt="2023-03-14T16:37:28.734" v="166" actId="1076"/>
        <pc:sldMkLst>
          <pc:docMk/>
          <pc:sldMk cId="0" sldId="257"/>
        </pc:sldMkLst>
        <pc:spChg chg="mod">
          <ac:chgData name="Alison H Brown" userId="7dd0cbc2-ba36-4c42-8301-d50c6a980d3e" providerId="ADAL" clId="{F7BA3B66-B5FB-E54B-85E7-F49CF41F6311}" dt="2023-03-14T16:35:12.886" v="14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Alison H Brown" userId="7dd0cbc2-ba36-4c42-8301-d50c6a980d3e" providerId="ADAL" clId="{F7BA3B66-B5FB-E54B-85E7-F49CF41F6311}" dt="2023-03-14T16:35:09.054" v="13" actId="107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Alison H Brown" userId="7dd0cbc2-ba36-4c42-8301-d50c6a980d3e" providerId="ADAL" clId="{F7BA3B66-B5FB-E54B-85E7-F49CF41F6311}" dt="2023-03-14T16:34:50.128" v="8" actId="12"/>
          <ac:spMkLst>
            <pc:docMk/>
            <pc:sldMk cId="0" sldId="257"/>
            <ac:spMk id="12" creationId="{00000000-0000-0000-0000-000000000000}"/>
          </ac:spMkLst>
        </pc:spChg>
        <pc:spChg chg="add mod">
          <ac:chgData name="Alison H Brown" userId="7dd0cbc2-ba36-4c42-8301-d50c6a980d3e" providerId="ADAL" clId="{F7BA3B66-B5FB-E54B-85E7-F49CF41F6311}" dt="2023-03-14T16:36:24.448" v="160" actId="1076"/>
          <ac:spMkLst>
            <pc:docMk/>
            <pc:sldMk cId="0" sldId="257"/>
            <ac:spMk id="14" creationId="{0CF606F7-DD2F-1CA8-A22C-FE28C4175A2A}"/>
          </ac:spMkLst>
        </pc:spChg>
        <pc:picChg chg="add mod modCrop">
          <ac:chgData name="Alison H Brown" userId="7dd0cbc2-ba36-4c42-8301-d50c6a980d3e" providerId="ADAL" clId="{F7BA3B66-B5FB-E54B-85E7-F49CF41F6311}" dt="2023-03-14T16:37:28.734" v="166" actId="1076"/>
          <ac:picMkLst>
            <pc:docMk/>
            <pc:sldMk cId="0" sldId="257"/>
            <ac:picMk id="16" creationId="{6E6D104C-42E9-72D0-BA6B-1410839668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60D6A-1870-42E7-BE21-E116EBB0B907}" type="datetimeFigureOut">
              <a:rPr lang="en-US" smtClean="0"/>
              <a:t>3/14/23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9414C-5EAA-4569-8452-A1D166D7D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8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9414C-5EAA-4569-8452-A1D166D7DF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9414C-5EAA-4569-8452-A1D166D7DF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09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video is not playing use this address: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=iGg0hAZgZ1Q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9414C-5EAA-4569-8452-A1D166D7DF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14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/8saUbDu4iwc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9414C-5EAA-4569-8452-A1D166D7DF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9414C-5EAA-4569-8452-A1D166D7DF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6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27Yzpz7cMg?feature=oembed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saUbDu4iwc?feature=oembed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8.jpeg"/><Relationship Id="rId5" Type="http://schemas.openxmlformats.org/officeDocument/2006/relationships/image" Target="../media/image4.png"/><Relationship Id="rId10" Type="http://schemas.openxmlformats.org/officeDocument/2006/relationships/image" Target="../media/image17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0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03237" y="1028700"/>
            <a:ext cx="11848456" cy="136051"/>
          </a:xfrm>
          <a:prstGeom prst="rect">
            <a:avLst/>
          </a:prstGeom>
          <a:solidFill>
            <a:srgbClr val="38B6FF"/>
          </a:solidFill>
        </p:spPr>
      </p:sp>
      <p:sp>
        <p:nvSpPr>
          <p:cNvPr id="3" name="AutoShape 3"/>
          <p:cNvSpPr/>
          <p:nvPr/>
        </p:nvSpPr>
        <p:spPr>
          <a:xfrm>
            <a:off x="17140215" y="1353259"/>
            <a:ext cx="140361" cy="9006179"/>
          </a:xfrm>
          <a:prstGeom prst="rect">
            <a:avLst/>
          </a:prstGeom>
          <a:solidFill>
            <a:srgbClr val="38B6FF"/>
          </a:solidFill>
        </p:spPr>
      </p:sp>
      <p:sp>
        <p:nvSpPr>
          <p:cNvPr id="4" name="AutoShape 4"/>
          <p:cNvSpPr/>
          <p:nvPr/>
        </p:nvSpPr>
        <p:spPr>
          <a:xfrm>
            <a:off x="11173793" y="-228992"/>
            <a:ext cx="7343199" cy="184128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5" name="AutoShape 5"/>
          <p:cNvSpPr/>
          <p:nvPr/>
        </p:nvSpPr>
        <p:spPr>
          <a:xfrm>
            <a:off x="0" y="8445712"/>
            <a:ext cx="7343199" cy="1841288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49762" y="8756233"/>
            <a:ext cx="2905346" cy="12202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050205" y="432250"/>
            <a:ext cx="2153458" cy="8452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59598" y="432250"/>
            <a:ext cx="2601437" cy="7456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0503817" y="3291457"/>
            <a:ext cx="6654528" cy="51156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0805704" y="3512520"/>
            <a:ext cx="6097765" cy="46876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933868" y="3084591"/>
            <a:ext cx="3841436" cy="46352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81489" y="8826421"/>
            <a:ext cx="3235566" cy="107987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665458" y="1129136"/>
            <a:ext cx="10528790" cy="4592676"/>
            <a:chOff x="-121396" y="-298831"/>
            <a:chExt cx="14038386" cy="6123568"/>
          </a:xfrm>
        </p:grpSpPr>
        <p:sp>
          <p:nvSpPr>
            <p:cNvPr id="14" name="TextBox 14"/>
            <p:cNvSpPr txBox="1"/>
            <p:nvPr/>
          </p:nvSpPr>
          <p:spPr>
            <a:xfrm>
              <a:off x="27272" y="-298831"/>
              <a:ext cx="13889718" cy="693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24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121396" y="496453"/>
              <a:ext cx="13889718" cy="532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439"/>
                </a:lnSpc>
              </a:pPr>
              <a:r>
                <a:rPr lang="en-US" sz="9000" spc="-89" dirty="0">
                  <a:solidFill>
                    <a:srgbClr val="FDFDF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Rutgers Culture of Health School Program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84980" y="6565157"/>
            <a:ext cx="8674154" cy="1810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dirty="0">
                <a:solidFill>
                  <a:srgbClr val="FDFDFD"/>
                </a:solidFill>
                <a:latin typeface="Open Sans"/>
              </a:rPr>
              <a:t>Lesson 6: Food Safety </a:t>
            </a:r>
          </a:p>
          <a:p>
            <a:pPr>
              <a:lnSpc>
                <a:spcPts val="7280"/>
              </a:lnSpc>
            </a:pPr>
            <a:r>
              <a:rPr lang="en-US" sz="5200" dirty="0">
                <a:solidFill>
                  <a:srgbClr val="FDFDFD"/>
                </a:solidFill>
                <a:latin typeface="Open Sans"/>
              </a:rPr>
              <a:t>				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920909" y="7624558"/>
            <a:ext cx="224680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>
                <a:solidFill>
                  <a:srgbClr val="38B6FF"/>
                </a:solidFill>
                <a:latin typeface="Open Sans Bold"/>
              </a:rPr>
              <a:t>RCHSP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430812" y="-228992"/>
            <a:ext cx="4086181" cy="3387522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3" name="Group 3"/>
          <p:cNvGrpSpPr/>
          <p:nvPr/>
        </p:nvGrpSpPr>
        <p:grpSpPr>
          <a:xfrm>
            <a:off x="1072668" y="7371057"/>
            <a:ext cx="1887243" cy="1887243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965132" y="7182178"/>
            <a:ext cx="1319595" cy="1319595"/>
            <a:chOff x="-2540" y="-2540"/>
            <a:chExt cx="6355080" cy="6355080"/>
          </a:xfrm>
        </p:grpSpPr>
        <p:sp>
          <p:nvSpPr>
            <p:cNvPr id="6" name="Freeform 6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9AC33F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17140215" y="-2738378"/>
            <a:ext cx="119085" cy="8229600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8" name="Group 8"/>
          <p:cNvGrpSpPr/>
          <p:nvPr/>
        </p:nvGrpSpPr>
        <p:grpSpPr>
          <a:xfrm>
            <a:off x="-762000" y="3035433"/>
            <a:ext cx="12251135" cy="1540726"/>
            <a:chOff x="1462352" y="1371695"/>
            <a:chExt cx="16334849" cy="2054301"/>
          </a:xfrm>
        </p:grpSpPr>
        <p:sp>
          <p:nvSpPr>
            <p:cNvPr id="9" name="TextBox 9"/>
            <p:cNvSpPr txBox="1"/>
            <p:nvPr/>
          </p:nvSpPr>
          <p:spPr>
            <a:xfrm>
              <a:off x="2478352" y="1371695"/>
              <a:ext cx="15318849" cy="16775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500"/>
                </a:lnSpc>
              </a:pPr>
              <a:r>
                <a:rPr lang="en-US" sz="7500" spc="825" dirty="0">
                  <a:solidFill>
                    <a:srgbClr val="CC053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Today’s Schedule: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1462352" y="3258779"/>
              <a:ext cx="14493007" cy="167217"/>
            </a:xfrm>
            <a:prstGeom prst="rect">
              <a:avLst/>
            </a:prstGeom>
            <a:solidFill>
              <a:srgbClr val="6198CE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-211377" y="-176148"/>
            <a:ext cx="1023248" cy="1190339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2" name="TextBox 12"/>
          <p:cNvSpPr txBox="1"/>
          <p:nvPr/>
        </p:nvSpPr>
        <p:spPr>
          <a:xfrm>
            <a:off x="6579965" y="4733306"/>
            <a:ext cx="11713611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>
              <a:lnSpc>
                <a:spcPts val="7050"/>
              </a:lnSpc>
              <a:buFont typeface="+mj-lt"/>
              <a:buAutoNum type="arabicPeriod"/>
            </a:pPr>
            <a:r>
              <a:rPr lang="en-US" sz="4000" b="1" spc="47" dirty="0">
                <a:solidFill>
                  <a:srgbClr val="004A89"/>
                </a:solidFill>
                <a:latin typeface="Glacial Indifference"/>
              </a:rPr>
              <a:t>Introduction to Food Safety</a:t>
            </a:r>
          </a:p>
          <a:p>
            <a:pPr marL="1943100" lvl="3" indent="-571500">
              <a:lnSpc>
                <a:spcPts val="7050"/>
              </a:lnSpc>
              <a:buFont typeface="Courier New" panose="02070309020205020404" pitchFamily="49" charset="0"/>
              <a:buChar char="o"/>
            </a:pPr>
            <a:r>
              <a:rPr lang="en-US" sz="3600" b="1" spc="47" dirty="0">
                <a:solidFill>
                  <a:srgbClr val="004A89"/>
                </a:solidFill>
                <a:latin typeface="Glacial Indifference"/>
              </a:rPr>
              <a:t>Clean, Separate, Cook, Chill</a:t>
            </a:r>
          </a:p>
          <a:p>
            <a:pPr marL="914400" indent="-914400">
              <a:lnSpc>
                <a:spcPts val="7050"/>
              </a:lnSpc>
              <a:buFont typeface="+mj-lt"/>
              <a:buAutoNum type="arabicPeriod"/>
            </a:pPr>
            <a:r>
              <a:rPr lang="en-US" sz="4000" b="1" spc="47" dirty="0">
                <a:solidFill>
                  <a:srgbClr val="004A89"/>
                </a:solidFill>
                <a:latin typeface="Glacial Indifference"/>
              </a:rPr>
              <a:t>Watch a Handwashing Fail &amp; learn more with a Food Safety Video</a:t>
            </a:r>
          </a:p>
          <a:p>
            <a:pPr marL="914400" indent="-914400">
              <a:lnSpc>
                <a:spcPts val="7050"/>
              </a:lnSpc>
              <a:buFont typeface="+mj-lt"/>
              <a:buAutoNum type="arabicPeriod"/>
            </a:pPr>
            <a:r>
              <a:rPr lang="en-US" sz="4000" b="1" spc="47" dirty="0">
                <a:solidFill>
                  <a:srgbClr val="004A89"/>
                </a:solidFill>
                <a:latin typeface="Glacial Indifference"/>
              </a:rPr>
              <a:t>Activity: </a:t>
            </a:r>
            <a:r>
              <a:rPr lang="en-US" sz="4000" b="1" spc="47" dirty="0" err="1">
                <a:solidFill>
                  <a:srgbClr val="004A89"/>
                </a:solidFill>
                <a:latin typeface="Glacial Indifference"/>
              </a:rPr>
              <a:t>GloGerm</a:t>
            </a:r>
            <a:r>
              <a:rPr lang="en-US" sz="4000" b="1" spc="47" dirty="0">
                <a:solidFill>
                  <a:srgbClr val="004A89"/>
                </a:solidFill>
                <a:latin typeface="Glacial Indifference"/>
              </a:rPr>
              <a:t> Handwashing</a:t>
            </a:r>
          </a:p>
          <a:p>
            <a:pPr marL="1828800" lvl="2" indent="-914400">
              <a:lnSpc>
                <a:spcPts val="7050"/>
              </a:lnSpc>
              <a:buFont typeface="Courier New" panose="02070309020205020404" pitchFamily="49" charset="0"/>
              <a:buChar char="o"/>
            </a:pPr>
            <a:r>
              <a:rPr lang="en-US" sz="3600" b="1" spc="47" dirty="0">
                <a:solidFill>
                  <a:srgbClr val="004A89"/>
                </a:solidFill>
                <a:latin typeface="Glacial Indifference"/>
              </a:rPr>
              <a:t>How clean are your hands?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54872" y="541216"/>
            <a:ext cx="1791594" cy="2161803"/>
          </a:xfrm>
          <a:prstGeom prst="rect">
            <a:avLst/>
          </a:prstGeom>
        </p:spPr>
      </p:pic>
      <p:sp>
        <p:nvSpPr>
          <p:cNvPr id="14" name="TextBox 12">
            <a:extLst>
              <a:ext uri="{FF2B5EF4-FFF2-40B4-BE49-F238E27FC236}">
                <a16:creationId xmlns:a16="http://schemas.microsoft.com/office/drawing/2014/main" id="{0CF606F7-DD2F-1CA8-A22C-FE28C4175A2A}"/>
              </a:ext>
            </a:extLst>
          </p:cNvPr>
          <p:cNvSpPr txBox="1"/>
          <p:nvPr/>
        </p:nvSpPr>
        <p:spPr>
          <a:xfrm>
            <a:off x="1246362" y="-176148"/>
            <a:ext cx="11713611" cy="2619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50"/>
              </a:lnSpc>
            </a:pPr>
            <a:r>
              <a:rPr lang="en-US" sz="3600" b="1" spc="47" dirty="0">
                <a:solidFill>
                  <a:srgbClr val="004A89"/>
                </a:solidFill>
                <a:latin typeface="Glacial Indifference"/>
              </a:rPr>
              <a:t>Our last class we learned:</a:t>
            </a:r>
          </a:p>
          <a:p>
            <a:pPr marL="571500" indent="-571500">
              <a:lnSpc>
                <a:spcPts val="7050"/>
              </a:lnSpc>
              <a:buFont typeface="Arial" panose="020B0604020202020204" pitchFamily="34" charset="0"/>
              <a:buChar char="•"/>
            </a:pPr>
            <a:r>
              <a:rPr lang="en-US" sz="3600" b="1" spc="47" dirty="0">
                <a:solidFill>
                  <a:srgbClr val="004A89"/>
                </a:solidFill>
                <a:latin typeface="Glacial Indifference"/>
              </a:rPr>
              <a:t>About how to safely use common kitchen tools</a:t>
            </a:r>
          </a:p>
          <a:p>
            <a:pPr marL="571500" indent="-571500">
              <a:lnSpc>
                <a:spcPts val="7050"/>
              </a:lnSpc>
              <a:buFont typeface="Arial" panose="020B0604020202020204" pitchFamily="34" charset="0"/>
              <a:buChar char="•"/>
            </a:pPr>
            <a:r>
              <a:rPr lang="en-US" sz="3600" b="1" spc="47" dirty="0">
                <a:solidFill>
                  <a:srgbClr val="004A89"/>
                </a:solidFill>
                <a:latin typeface="Glacial Indifference"/>
              </a:rPr>
              <a:t>Practiced knife skills</a:t>
            </a:r>
          </a:p>
        </p:txBody>
      </p:sp>
      <p:pic>
        <p:nvPicPr>
          <p:cNvPr id="16" name="Picture 15" descr="Person washing hands">
            <a:extLst>
              <a:ext uri="{FF2B5EF4-FFF2-40B4-BE49-F238E27FC236}">
                <a16:creationId xmlns:a16="http://schemas.microsoft.com/office/drawing/2014/main" id="{6E6D104C-42E9-72D0-BA6B-14108396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3"/>
          <a:stretch/>
        </p:blipFill>
        <p:spPr>
          <a:xfrm>
            <a:off x="0" y="5056970"/>
            <a:ext cx="5770866" cy="46281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0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506" y="885825"/>
            <a:ext cx="11734294" cy="1109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95"/>
              </a:lnSpc>
            </a:pPr>
            <a:r>
              <a:rPr lang="en-US" sz="6500" spc="65" dirty="0">
                <a:solidFill>
                  <a:srgbClr val="FDFDF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Food Safety</a:t>
            </a:r>
          </a:p>
        </p:txBody>
      </p:sp>
      <p:sp>
        <p:nvSpPr>
          <p:cNvPr id="3" name="AutoShape 3"/>
          <p:cNvSpPr/>
          <p:nvPr/>
        </p:nvSpPr>
        <p:spPr>
          <a:xfrm>
            <a:off x="6680923" y="1423602"/>
            <a:ext cx="10869754" cy="125413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20" name="Group 20"/>
          <p:cNvGrpSpPr/>
          <p:nvPr/>
        </p:nvGrpSpPr>
        <p:grpSpPr>
          <a:xfrm>
            <a:off x="15771492" y="-27034"/>
            <a:ext cx="2516508" cy="2404055"/>
            <a:chOff x="0" y="0"/>
            <a:chExt cx="3355344" cy="3205407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9600F48-2A10-9AE2-C3FB-3A010C232E16}"/>
              </a:ext>
            </a:extLst>
          </p:cNvPr>
          <p:cNvSpPr txBox="1"/>
          <p:nvPr/>
        </p:nvSpPr>
        <p:spPr>
          <a:xfrm>
            <a:off x="1676400" y="2906691"/>
            <a:ext cx="13470291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 food safety prevents foodborne illness.</a:t>
            </a:r>
          </a:p>
          <a:p>
            <a:endParaRPr lang="en-US" sz="4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4 steps to food safety:</a:t>
            </a:r>
          </a:p>
          <a:p>
            <a:pPr marL="914400" indent="-914400"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</a:t>
            </a:r>
          </a:p>
          <a:p>
            <a:pPr marL="914400" indent="-914400"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Separate</a:t>
            </a:r>
          </a:p>
          <a:p>
            <a:pPr marL="914400" indent="-914400"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Cook</a:t>
            </a:r>
          </a:p>
          <a:p>
            <a:pPr marL="914400" indent="-914400"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Chill</a:t>
            </a:r>
          </a:p>
          <a:p>
            <a:endParaRPr lang="en-US" sz="4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Let's see what not to do…</a:t>
            </a:r>
          </a:p>
          <a:p>
            <a:endParaRPr lang="en-US" dirty="0"/>
          </a:p>
        </p:txBody>
      </p:sp>
      <p:pic>
        <p:nvPicPr>
          <p:cNvPr id="6" name="Picture 5" descr="Lunch box with food in it">
            <a:extLst>
              <a:ext uri="{FF2B5EF4-FFF2-40B4-BE49-F238E27FC236}">
                <a16:creationId xmlns:a16="http://schemas.microsoft.com/office/drawing/2014/main" id="{9F481EBC-55C4-3204-CED2-AFCA2FD423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93" t="27917" r="7393" b="9420"/>
          <a:stretch/>
        </p:blipFill>
        <p:spPr>
          <a:xfrm>
            <a:off x="11658600" y="4263445"/>
            <a:ext cx="572183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2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9">
            <a:extLst>
              <a:ext uri="{FF2B5EF4-FFF2-40B4-BE49-F238E27FC236}">
                <a16:creationId xmlns:a16="http://schemas.microsoft.com/office/drawing/2014/main" id="{9BDD1C55-0957-AE5C-93F1-F001DFE873B9}"/>
              </a:ext>
            </a:extLst>
          </p:cNvPr>
          <p:cNvSpPr/>
          <p:nvPr/>
        </p:nvSpPr>
        <p:spPr>
          <a:xfrm>
            <a:off x="-954368" y="-847530"/>
            <a:ext cx="20241844" cy="11782229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5" name="AutoShape 5"/>
          <p:cNvSpPr/>
          <p:nvPr/>
        </p:nvSpPr>
        <p:spPr>
          <a:xfrm>
            <a:off x="17121639" y="-17476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10869754" cy="125413"/>
          </a:xfrm>
          <a:prstGeom prst="rect">
            <a:avLst/>
          </a:prstGeom>
          <a:solidFill>
            <a:srgbClr val="FCD818"/>
          </a:solidFill>
        </p:spPr>
      </p:sp>
      <p:sp>
        <p:nvSpPr>
          <p:cNvPr id="8" name="AutoShape 8"/>
          <p:cNvSpPr/>
          <p:nvPr/>
        </p:nvSpPr>
        <p:spPr>
          <a:xfrm>
            <a:off x="-211377" y="8548370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-954368" y="9582038"/>
            <a:ext cx="10869754" cy="125413"/>
          </a:xfrm>
          <a:prstGeom prst="rect">
            <a:avLst/>
          </a:prstGeom>
          <a:solidFill>
            <a:srgbClr val="FCD818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874388" y="8718296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692811" y="8654176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CD818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CD818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5583147" y="7539508"/>
            <a:ext cx="2516508" cy="2404055"/>
            <a:chOff x="0" y="0"/>
            <a:chExt cx="3355344" cy="3205407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83276" y="232899"/>
              <a:ext cx="2388793" cy="288240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42247E8-65B0-3640-01DA-1B0FFF73178A}"/>
              </a:ext>
            </a:extLst>
          </p:cNvPr>
          <p:cNvSpPr txBox="1"/>
          <p:nvPr/>
        </p:nvSpPr>
        <p:spPr>
          <a:xfrm>
            <a:off x="-24798474" y="-3607526"/>
            <a:ext cx="64848104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Calibri"/>
              </a:rPr>
              <a:t>Let's Watch a Video about Kitchen Tools:</a:t>
            </a:r>
          </a:p>
          <a:p>
            <a:endParaRPr lang="en-US" sz="5400" dirty="0">
              <a:cs typeface="Calibri"/>
            </a:endParaRPr>
          </a:p>
          <a:p>
            <a:endParaRPr lang="en-US" sz="5400" dirty="0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3D7AE9-5D24-5093-8629-BE2A25DF9305}"/>
              </a:ext>
            </a:extLst>
          </p:cNvPr>
          <p:cNvSpPr txBox="1"/>
          <p:nvPr/>
        </p:nvSpPr>
        <p:spPr>
          <a:xfrm>
            <a:off x="2467236" y="657119"/>
            <a:ext cx="1190097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cs typeface="Calibri"/>
              </a:rPr>
              <a:t>Handwashing Fail</a:t>
            </a:r>
          </a:p>
        </p:txBody>
      </p:sp>
      <p:pic>
        <p:nvPicPr>
          <p:cNvPr id="26" name="Online Media 25" descr="Seinfeld - Hand Washing Fail">
            <a:hlinkClick r:id="" action="ppaction://media"/>
            <a:extLst>
              <a:ext uri="{FF2B5EF4-FFF2-40B4-BE49-F238E27FC236}">
                <a16:creationId xmlns:a16="http://schemas.microsoft.com/office/drawing/2014/main" id="{216B00F0-B2E6-8A07-7AB1-CBF2D1970A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74305" y="2130730"/>
            <a:ext cx="12646386" cy="7145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9">
            <a:extLst>
              <a:ext uri="{FF2B5EF4-FFF2-40B4-BE49-F238E27FC236}">
                <a16:creationId xmlns:a16="http://schemas.microsoft.com/office/drawing/2014/main" id="{9BDD1C55-0957-AE5C-93F1-F001DFE873B9}"/>
              </a:ext>
            </a:extLst>
          </p:cNvPr>
          <p:cNvSpPr/>
          <p:nvPr/>
        </p:nvSpPr>
        <p:spPr>
          <a:xfrm>
            <a:off x="-954368" y="-847530"/>
            <a:ext cx="20241844" cy="11782229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5" name="AutoShape 5"/>
          <p:cNvSpPr/>
          <p:nvPr/>
        </p:nvSpPr>
        <p:spPr>
          <a:xfrm>
            <a:off x="17121639" y="-17476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10869754" cy="125413"/>
          </a:xfrm>
          <a:prstGeom prst="rect">
            <a:avLst/>
          </a:prstGeom>
          <a:solidFill>
            <a:srgbClr val="FCD818"/>
          </a:solidFill>
        </p:spPr>
      </p:sp>
      <p:sp>
        <p:nvSpPr>
          <p:cNvPr id="8" name="AutoShape 8"/>
          <p:cNvSpPr/>
          <p:nvPr/>
        </p:nvSpPr>
        <p:spPr>
          <a:xfrm>
            <a:off x="-211377" y="8548370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-954368" y="9582038"/>
            <a:ext cx="10869754" cy="125413"/>
          </a:xfrm>
          <a:prstGeom prst="rect">
            <a:avLst/>
          </a:prstGeom>
          <a:solidFill>
            <a:srgbClr val="FCD818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874388" y="8718296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692811" y="8654176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CD818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CD818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5583147" y="7539508"/>
            <a:ext cx="2516508" cy="2404055"/>
            <a:chOff x="0" y="0"/>
            <a:chExt cx="3355344" cy="3205407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83276" y="232899"/>
              <a:ext cx="2388793" cy="288240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42247E8-65B0-3640-01DA-1B0FFF73178A}"/>
              </a:ext>
            </a:extLst>
          </p:cNvPr>
          <p:cNvSpPr txBox="1"/>
          <p:nvPr/>
        </p:nvSpPr>
        <p:spPr>
          <a:xfrm>
            <a:off x="-24798474" y="-3607526"/>
            <a:ext cx="64848104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Calibri"/>
              </a:rPr>
              <a:t>Let's Watch a Video about Kitchen Tools:</a:t>
            </a:r>
          </a:p>
          <a:p>
            <a:endParaRPr lang="en-US" sz="5400" dirty="0">
              <a:cs typeface="Calibri"/>
            </a:endParaRPr>
          </a:p>
          <a:p>
            <a:endParaRPr lang="en-US" sz="5400" dirty="0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3D7AE9-5D24-5093-8629-BE2A25DF9305}"/>
              </a:ext>
            </a:extLst>
          </p:cNvPr>
          <p:cNvSpPr txBox="1"/>
          <p:nvPr/>
        </p:nvSpPr>
        <p:spPr>
          <a:xfrm>
            <a:off x="2467236" y="657119"/>
            <a:ext cx="1190097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cs typeface="Calibri"/>
              </a:rPr>
              <a:t>Let’s Learn More about Food Safety</a:t>
            </a:r>
          </a:p>
        </p:txBody>
      </p:sp>
      <p:pic>
        <p:nvPicPr>
          <p:cNvPr id="3" name="Online Media 2" descr="RCHSP Grade 6-8 Nutrition Lesson 6: Food Safety">
            <a:hlinkClick r:id="" action="ppaction://media"/>
            <a:extLst>
              <a:ext uri="{FF2B5EF4-FFF2-40B4-BE49-F238E27FC236}">
                <a16:creationId xmlns:a16="http://schemas.microsoft.com/office/drawing/2014/main" id="{6F66E190-B9E7-F418-594B-003F28A819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99352" y="1704780"/>
            <a:ext cx="13530741" cy="764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50315" y="3540239"/>
            <a:ext cx="9765017" cy="3501623"/>
            <a:chOff x="0" y="-142875"/>
            <a:chExt cx="13020023" cy="4668830"/>
          </a:xfrm>
        </p:grpSpPr>
        <p:sp>
          <p:nvSpPr>
            <p:cNvPr id="3" name="TextBox 3"/>
            <p:cNvSpPr txBox="1"/>
            <p:nvPr/>
          </p:nvSpPr>
          <p:spPr>
            <a:xfrm>
              <a:off x="0" y="-142875"/>
              <a:ext cx="13020023" cy="328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defRPr/>
              </a:pPr>
              <a:r>
                <a:rPr lang="en-US" sz="8000" spc="39" dirty="0">
                  <a:solidFill>
                    <a:srgbClr val="3D57A6"/>
                  </a:solidFill>
                  <a:latin typeface="Glacial Indifference"/>
                </a:rPr>
                <a:t>How well do you think you wash your hands?</a:t>
              </a:r>
              <a:endParaRPr lang="en-US" dirty="0">
                <a:cs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178291"/>
              <a:ext cx="13020023" cy="817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18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602626"/>
              <a:ext cx="13020023" cy="923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850"/>
                </a:lnSpc>
              </a:pPr>
              <a:endParaRPr lang="en-US" sz="3900" spc="39" dirty="0">
                <a:solidFill>
                  <a:srgbClr val="3D57A6"/>
                </a:solidFill>
                <a:latin typeface="Glacial Indifference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-228992" y="-211377"/>
            <a:ext cx="5013462" cy="4036391"/>
          </a:xfrm>
          <a:prstGeom prst="rect">
            <a:avLst/>
          </a:prstGeom>
          <a:solidFill>
            <a:srgbClr val="6198CE"/>
          </a:solidFill>
        </p:spPr>
      </p:sp>
      <p:sp>
        <p:nvSpPr>
          <p:cNvPr id="7" name="AutoShape 7"/>
          <p:cNvSpPr/>
          <p:nvPr/>
        </p:nvSpPr>
        <p:spPr>
          <a:xfrm>
            <a:off x="1028700" y="2344329"/>
            <a:ext cx="119085" cy="82296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8" name="AutoShape 8"/>
          <p:cNvSpPr/>
          <p:nvPr/>
        </p:nvSpPr>
        <p:spPr>
          <a:xfrm>
            <a:off x="17215332" y="-176148"/>
            <a:ext cx="1319275" cy="1914778"/>
          </a:xfrm>
          <a:prstGeom prst="rect">
            <a:avLst/>
          </a:prstGeom>
          <a:solidFill>
            <a:srgbClr val="C90027"/>
          </a:solidFill>
        </p:spPr>
      </p:sp>
      <p:grpSp>
        <p:nvGrpSpPr>
          <p:cNvPr id="9" name="Group 9"/>
          <p:cNvGrpSpPr/>
          <p:nvPr/>
        </p:nvGrpSpPr>
        <p:grpSpPr>
          <a:xfrm rot="-6582049">
            <a:off x="4052079" y="6425765"/>
            <a:ext cx="2138011" cy="213801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0027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6582049">
            <a:off x="3608030" y="6188319"/>
            <a:ext cx="1494936" cy="1494936"/>
            <a:chOff x="-2540" y="-2540"/>
            <a:chExt cx="6355080" cy="6355080"/>
          </a:xfrm>
        </p:grpSpPr>
        <p:sp>
          <p:nvSpPr>
            <p:cNvPr id="12" name="Freeform 12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CD818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7707632" y="1028700"/>
            <a:ext cx="10869754" cy="125413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14" name="Group 14"/>
          <p:cNvGrpSpPr/>
          <p:nvPr/>
        </p:nvGrpSpPr>
        <p:grpSpPr>
          <a:xfrm>
            <a:off x="277168" y="289868"/>
            <a:ext cx="2516508" cy="2404055"/>
            <a:chOff x="0" y="0"/>
            <a:chExt cx="3355344" cy="3205407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126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2248154" y="1456849"/>
            <a:ext cx="6875904" cy="175545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16" name="TextBox 16"/>
          <p:cNvSpPr txBox="1"/>
          <p:nvPr/>
        </p:nvSpPr>
        <p:spPr>
          <a:xfrm>
            <a:off x="4419600" y="658252"/>
            <a:ext cx="13145732" cy="1112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95"/>
              </a:lnSpc>
            </a:pPr>
            <a:r>
              <a:rPr lang="en-US" sz="6600" spc="65" dirty="0">
                <a:solidFill>
                  <a:srgbClr val="FDFDF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 Germ Handwashing Activity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0" y="-10807"/>
            <a:ext cx="1865414" cy="1782056"/>
            <a:chOff x="0" y="0"/>
            <a:chExt cx="2487218" cy="2376074"/>
          </a:xfrm>
        </p:grpSpPr>
        <p:sp>
          <p:nvSpPr>
            <p:cNvPr id="32" name="AutoShape 32"/>
            <p:cNvSpPr/>
            <p:nvPr/>
          </p:nvSpPr>
          <p:spPr>
            <a:xfrm>
              <a:off x="0" y="0"/>
              <a:ext cx="2487218" cy="2376074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9410" y="125571"/>
              <a:ext cx="1770742" cy="2136642"/>
            </a:xfrm>
            <a:prstGeom prst="rect">
              <a:avLst/>
            </a:prstGeom>
          </p:spPr>
        </p:pic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933F6BA5-A036-3046-413A-5618EA4B899A}"/>
              </a:ext>
            </a:extLst>
          </p:cNvPr>
          <p:cNvSpPr/>
          <p:nvPr/>
        </p:nvSpPr>
        <p:spPr>
          <a:xfrm>
            <a:off x="881414" y="2013253"/>
            <a:ext cx="11204983" cy="7831502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FE84BB-3197-F635-B378-7F4047B917E4}"/>
              </a:ext>
            </a:extLst>
          </p:cNvPr>
          <p:cNvSpPr txBox="1"/>
          <p:nvPr/>
        </p:nvSpPr>
        <p:spPr>
          <a:xfrm>
            <a:off x="1189798" y="2224353"/>
            <a:ext cx="10545002" cy="740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 a quarter-sized amount of Glo Germ in the palm of your hand.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Rub hands together to spread the “germs” to both hands.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 under the UV light to see the germs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 wash your hands using your normal hand washing routine.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Then use the UV light to check to see how clean your hands are. 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Color in areas you missed on your worksheet.</a:t>
            </a:r>
          </a:p>
        </p:txBody>
      </p:sp>
      <p:pic>
        <p:nvPicPr>
          <p:cNvPr id="9" name="Picture 8" descr="Text, whiteboard&#10;&#10;Description automatically generated">
            <a:extLst>
              <a:ext uri="{FF2B5EF4-FFF2-40B4-BE49-F238E27FC236}">
                <a16:creationId xmlns:a16="http://schemas.microsoft.com/office/drawing/2014/main" id="{59DAF0FA-D5C4-27A7-7E26-6E6036A0E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210" y="2857500"/>
            <a:ext cx="5999395" cy="56573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l="36927" r="36927"/>
          <a:stretch>
            <a:fillRect/>
          </a:stretch>
        </p:blipFill>
        <p:spPr>
          <a:xfrm>
            <a:off x="-246607" y="-296328"/>
            <a:ext cx="4218457" cy="1075635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39641" y="8548370"/>
            <a:ext cx="2492568" cy="1985237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4" name="AutoShape 4"/>
          <p:cNvSpPr/>
          <p:nvPr/>
        </p:nvSpPr>
        <p:spPr>
          <a:xfrm>
            <a:off x="1926383" y="5143500"/>
            <a:ext cx="119085" cy="8229600"/>
          </a:xfrm>
          <a:prstGeom prst="rect">
            <a:avLst/>
          </a:prstGeom>
          <a:solidFill>
            <a:srgbClr val="C90027"/>
          </a:solidFill>
        </p:spPr>
      </p:sp>
      <p:grpSp>
        <p:nvGrpSpPr>
          <p:cNvPr id="5" name="Group 5"/>
          <p:cNvGrpSpPr/>
          <p:nvPr/>
        </p:nvGrpSpPr>
        <p:grpSpPr>
          <a:xfrm rot="5400000">
            <a:off x="1329066" y="1202618"/>
            <a:ext cx="1194200" cy="11942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0027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5400000">
            <a:off x="1807778" y="1767347"/>
            <a:ext cx="835006" cy="835006"/>
            <a:chOff x="-2540" y="-254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9AC33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665351" y="1028700"/>
            <a:ext cx="12593949" cy="1747571"/>
            <a:chOff x="0" y="0"/>
            <a:chExt cx="16791932" cy="233009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42875"/>
              <a:ext cx="16791932" cy="166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500"/>
                </a:lnSpc>
              </a:pPr>
              <a:r>
                <a:rPr lang="en-US" sz="7500" spc="825" dirty="0">
                  <a:solidFill>
                    <a:srgbClr val="3D57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CONTACT US!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2162878"/>
              <a:ext cx="16772573" cy="167217"/>
            </a:xfrm>
            <a:prstGeom prst="rect">
              <a:avLst/>
            </a:prstGeom>
            <a:solidFill>
              <a:srgbClr val="C90027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29875" y="8784831"/>
            <a:ext cx="3235566" cy="10798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71548" y="8714643"/>
            <a:ext cx="2905346" cy="12202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-201841" y="3657882"/>
            <a:ext cx="4375533" cy="336369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-3343" y="3803237"/>
            <a:ext cx="4009447" cy="308226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38456" y="3703488"/>
            <a:ext cx="2525849" cy="3047782"/>
          </a:xfrm>
          <a:prstGeom prst="rect">
            <a:avLst/>
          </a:prstGeom>
        </p:spPr>
      </p:pic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7603991" y="4280810"/>
            <a:ext cx="6716670" cy="3778079"/>
            <a:chOff x="0" y="0"/>
            <a:chExt cx="1128903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10"/>
              <a:stretch>
                <a:fillRect t="-25864" b="-25864"/>
              </a:stretch>
            </a:blip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798138" y="8784831"/>
            <a:ext cx="3002952" cy="1178659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3542512" y="3126166"/>
            <a:ext cx="13691765" cy="1154645"/>
            <a:chOff x="0" y="0"/>
            <a:chExt cx="18255687" cy="1539526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57150"/>
              <a:ext cx="18255687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79"/>
                </a:lnSpc>
              </a:pPr>
              <a:r>
                <a:rPr lang="en-US" sz="2699" spc="164" dirty="0">
                  <a:solidFill>
                    <a:srgbClr val="3D57A6"/>
                  </a:solidFill>
                  <a:latin typeface="Glacial Indifference"/>
                </a:rPr>
                <a:t>SEND US YOUR ASSESSMENTS, FORMS,  FEEDBACK, AND QUESTIONS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25132" y="834676"/>
              <a:ext cx="18130555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002f21-a8e8-4d98-8b0f-e5923d9dac52" xsi:nil="true"/>
    <lcf76f155ced4ddcb4097134ff3c332f xmlns="4c08038d-2f6b-4432-9315-73bbbe05644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7759198661B34298EEBCAE4266E0C2" ma:contentTypeVersion="16" ma:contentTypeDescription="Create a new document." ma:contentTypeScope="" ma:versionID="ee0c46cb4bdfaeba287131894465c77b">
  <xsd:schema xmlns:xsd="http://www.w3.org/2001/XMLSchema" xmlns:xs="http://www.w3.org/2001/XMLSchema" xmlns:p="http://schemas.microsoft.com/office/2006/metadata/properties" xmlns:ns2="4c08038d-2f6b-4432-9315-73bbbe05644a" xmlns:ns3="89002f21-a8e8-4d98-8b0f-e5923d9dac52" targetNamespace="http://schemas.microsoft.com/office/2006/metadata/properties" ma:root="true" ma:fieldsID="b9e70a9adb7fa6676afc4c20387d7566" ns2:_="" ns3:_="">
    <xsd:import namespace="4c08038d-2f6b-4432-9315-73bbbe05644a"/>
    <xsd:import namespace="89002f21-a8e8-4d98-8b0f-e5923d9dac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8038d-2f6b-4432-9315-73bbbe0564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48fd182-3af3-4b45-858c-95346ee1bc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02f21-a8e8-4d98-8b0f-e5923d9dac5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0d35012-42f1-4f10-abb3-68c74eb67505}" ma:internalName="TaxCatchAll" ma:showField="CatchAllData" ma:web="89002f21-a8e8-4d98-8b0f-e5923d9dac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FEFCBD-B9D1-4CDC-ABC3-1C9B11E03E8F}">
  <ds:schemaRefs>
    <ds:schemaRef ds:uri="4c08038d-2f6b-4432-9315-73bbbe05644a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89002f21-a8e8-4d98-8b0f-e5923d9dac52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403C8E5-2427-448C-919D-849F00C9C6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F3D2AB-6ED3-49E0-A2A0-F3BC4BECE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08038d-2f6b-4432-9315-73bbbe05644a"/>
    <ds:schemaRef ds:uri="89002f21-a8e8-4d98-8b0f-e5923d9dac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255</Words>
  <Application>Microsoft Macintosh PowerPoint</Application>
  <PresentationFormat>Custom</PresentationFormat>
  <Paragraphs>44</Paragraphs>
  <Slides>8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Open Sans</vt:lpstr>
      <vt:lpstr>Courier New</vt:lpstr>
      <vt:lpstr>Open Sans Bold</vt:lpstr>
      <vt:lpstr>Arial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RCHSP: Nutrition Literacy</dc:title>
  <dc:creator>Sara</dc:creator>
  <cp:lastModifiedBy>Alison H Brown</cp:lastModifiedBy>
  <cp:revision>74</cp:revision>
  <dcterms:created xsi:type="dcterms:W3CDTF">2006-08-16T00:00:00Z</dcterms:created>
  <dcterms:modified xsi:type="dcterms:W3CDTF">2023-03-14T16:37:31Z</dcterms:modified>
  <dc:identifier>DAEkqrQXYP4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0x010100A97759198661B34298EEBCAE4266E0C2</vt:lpwstr>
  </property>
  <property fmtid="{D5CDD505-2E9C-101B-9397-08002B2CF9AE}" pid="3" name="MediaServiceImageTags">
    <vt:lpwstr/>
  </property>
</Properties>
</file>