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76" r:id="rId7"/>
    <p:sldId id="258" r:id="rId8"/>
    <p:sldId id="268" r:id="rId9"/>
    <p:sldId id="273" r:id="rId10"/>
    <p:sldId id="274" r:id="rId11"/>
    <p:sldId id="269" r:id="rId12"/>
    <p:sldId id="260" r:id="rId13"/>
    <p:sldId id="277" r:id="rId14"/>
    <p:sldId id="278" r:id="rId15"/>
    <p:sldId id="26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lacial Indifference" panose="020B0604020202020204" charset="0"/>
      <p:regular r:id="rId22"/>
    </p:embeddedFont>
    <p:embeddedFont>
      <p:font typeface="Glacial Indifference Bold" panose="020B0604020202020204" charset="0"/>
      <p:regular r:id="rId23"/>
      <p:bold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Bold" panose="020B0806030504020204" pitchFamily="3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58E97-F1F9-1198-7B47-891C945B9673}" v="362" dt="2023-03-14T16:08:29.831"/>
    <p1510:client id="{C57D3C55-431A-7CB0-7EB4-EC18D58148D3}" v="46" dt="2023-03-14T16:19:18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9" autoAdjust="0"/>
    <p:restoredTop sz="94698" autoAdjust="0"/>
  </p:normalViewPr>
  <p:slideViewPr>
    <p:cSldViewPr>
      <p:cViewPr varScale="1">
        <p:scale>
          <a:sx n="72" d="100"/>
          <a:sy n="72" d="100"/>
        </p:scale>
        <p:origin x="240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H Brown" userId="S::abigwood@sebs.rutgers.edu::7dd0cbc2-ba36-4c42-8301-d50c6a980d3e" providerId="AD" clId="Web-{C57D3C55-431A-7CB0-7EB4-EC18D58148D3}"/>
    <pc:docChg chg="modSld">
      <pc:chgData name="Alison H Brown" userId="S::abigwood@sebs.rutgers.edu::7dd0cbc2-ba36-4c42-8301-d50c6a980d3e" providerId="AD" clId="Web-{C57D3C55-431A-7CB0-7EB4-EC18D58148D3}" dt="2023-03-14T16:19:18.051" v="31" actId="1076"/>
      <pc:docMkLst>
        <pc:docMk/>
      </pc:docMkLst>
      <pc:sldChg chg="addSp modSp">
        <pc:chgData name="Alison H Brown" userId="S::abigwood@sebs.rutgers.edu::7dd0cbc2-ba36-4c42-8301-d50c6a980d3e" providerId="AD" clId="Web-{C57D3C55-431A-7CB0-7EB4-EC18D58148D3}" dt="2023-03-14T16:19:18.051" v="31" actId="1076"/>
        <pc:sldMkLst>
          <pc:docMk/>
          <pc:sldMk cId="0" sldId="257"/>
        </pc:sldMkLst>
        <pc:spChg chg="mod">
          <ac:chgData name="Alison H Brown" userId="S::abigwood@sebs.rutgers.edu::7dd0cbc2-ba36-4c42-8301-d50c6a980d3e" providerId="AD" clId="Web-{C57D3C55-431A-7CB0-7EB4-EC18D58148D3}" dt="2023-03-14T16:19:02.972" v="27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Alison H Brown" userId="S::abigwood@sebs.rutgers.edu::7dd0cbc2-ba36-4c42-8301-d50c6a980d3e" providerId="AD" clId="Web-{C57D3C55-431A-7CB0-7EB4-EC18D58148D3}" dt="2023-03-14T16:19:13.379" v="30" actId="107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Alison H Brown" userId="S::abigwood@sebs.rutgers.edu::7dd0cbc2-ba36-4c42-8301-d50c6a980d3e" providerId="AD" clId="Web-{C57D3C55-431A-7CB0-7EB4-EC18D58148D3}" dt="2023-03-14T16:18:41.019" v="22" actId="14100"/>
          <ac:spMkLst>
            <pc:docMk/>
            <pc:sldMk cId="0" sldId="257"/>
            <ac:spMk id="14" creationId="{5BE872EB-FB1F-8597-89D6-1102A5493089}"/>
          </ac:spMkLst>
        </pc:spChg>
        <pc:grpChg chg="mod">
          <ac:chgData name="Alison H Brown" userId="S::abigwood@sebs.rutgers.edu::7dd0cbc2-ba36-4c42-8301-d50c6a980d3e" providerId="AD" clId="Web-{C57D3C55-431A-7CB0-7EB4-EC18D58148D3}" dt="2023-03-14T16:19:09.629" v="29" actId="1076"/>
          <ac:grpSpMkLst>
            <pc:docMk/>
            <pc:sldMk cId="0" sldId="257"/>
            <ac:grpSpMk id="8" creationId="{00000000-0000-0000-0000-000000000000}"/>
          </ac:grpSpMkLst>
        </pc:grpChg>
        <pc:picChg chg="add mod">
          <ac:chgData name="Alison H Brown" userId="S::abigwood@sebs.rutgers.edu::7dd0cbc2-ba36-4c42-8301-d50c6a980d3e" providerId="AD" clId="Web-{C57D3C55-431A-7CB0-7EB4-EC18D58148D3}" dt="2023-03-14T16:19:18.051" v="31" actId="1076"/>
          <ac:picMkLst>
            <pc:docMk/>
            <pc:sldMk cId="0" sldId="257"/>
            <ac:picMk id="15" creationId="{7D54B895-5A9C-41D6-0454-68E7C52A9B84}"/>
          </ac:picMkLst>
        </pc:picChg>
      </pc:sldChg>
    </pc:docChg>
  </pc:docChgLst>
  <pc:docChgLst>
    <pc:chgData name="Alison H Brown" userId="S::abigwood@sebs.rutgers.edu::7dd0cbc2-ba36-4c42-8301-d50c6a980d3e" providerId="AD" clId="Web-{21C58E97-F1F9-1198-7B47-891C945B9673}"/>
    <pc:docChg chg="modSld">
      <pc:chgData name="Alison H Brown" userId="S::abigwood@sebs.rutgers.edu::7dd0cbc2-ba36-4c42-8301-d50c6a980d3e" providerId="AD" clId="Web-{21C58E97-F1F9-1198-7B47-891C945B9673}" dt="2023-03-14T16:08:27.862" v="189" actId="20577"/>
      <pc:docMkLst>
        <pc:docMk/>
      </pc:docMkLst>
      <pc:sldChg chg="addSp modSp">
        <pc:chgData name="Alison H Brown" userId="S::abigwood@sebs.rutgers.edu::7dd0cbc2-ba36-4c42-8301-d50c6a980d3e" providerId="AD" clId="Web-{21C58E97-F1F9-1198-7B47-891C945B9673}" dt="2023-03-14T16:08:27.862" v="189" actId="20577"/>
        <pc:sldMkLst>
          <pc:docMk/>
          <pc:sldMk cId="0" sldId="257"/>
        </pc:sldMkLst>
        <pc:spChg chg="mod">
          <ac:chgData name="Alison H Brown" userId="S::abigwood@sebs.rutgers.edu::7dd0cbc2-ba36-4c42-8301-d50c6a980d3e" providerId="AD" clId="Web-{21C58E97-F1F9-1198-7B47-891C945B9673}" dt="2023-03-14T15:55:28.069" v="1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Alison H Brown" userId="S::abigwood@sebs.rutgers.edu::7dd0cbc2-ba36-4c42-8301-d50c6a980d3e" providerId="AD" clId="Web-{21C58E97-F1F9-1198-7B47-891C945B9673}" dt="2023-03-14T16:08:27.862" v="189" actId="20577"/>
          <ac:spMkLst>
            <pc:docMk/>
            <pc:sldMk cId="0" sldId="257"/>
            <ac:spMk id="12" creationId="{00000000-0000-0000-0000-000000000000}"/>
          </ac:spMkLst>
        </pc:spChg>
        <pc:spChg chg="add mod">
          <ac:chgData name="Alison H Brown" userId="S::abigwood@sebs.rutgers.edu::7dd0cbc2-ba36-4c42-8301-d50c6a980d3e" providerId="AD" clId="Web-{21C58E97-F1F9-1198-7B47-891C945B9673}" dt="2023-03-14T16:05:49.794" v="165" actId="20577"/>
          <ac:spMkLst>
            <pc:docMk/>
            <pc:sldMk cId="0" sldId="257"/>
            <ac:spMk id="14" creationId="{5BE872EB-FB1F-8597-89D6-1102A5493089}"/>
          </ac:spMkLst>
        </pc:spChg>
        <pc:grpChg chg="mod">
          <ac:chgData name="Alison H Brown" userId="S::abigwood@sebs.rutgers.edu::7dd0cbc2-ba36-4c42-8301-d50c6a980d3e" providerId="AD" clId="Web-{21C58E97-F1F9-1198-7B47-891C945B9673}" dt="2023-03-14T16:04:11.447" v="155" actId="1076"/>
          <ac:grpSpMkLst>
            <pc:docMk/>
            <pc:sldMk cId="0" sldId="257"/>
            <ac:grpSpMk id="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60D6A-1870-42E7-BE21-E116EBB0B907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9414C-5EAA-4569-8452-A1D166D7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8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https://youtu.be/63hrU-ewTU8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9" dirty="0">
                <a:solidFill>
                  <a:srgbClr val="3D57A6"/>
                </a:solidFill>
                <a:latin typeface="Glacial Indifference"/>
              </a:rPr>
              <a:t>Serving Size… That’s how you know how much the values on the nutrition fact label for that one serving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9" dirty="0">
                <a:solidFill>
                  <a:srgbClr val="3D57A6"/>
                </a:solidFill>
                <a:latin typeface="Glacial Indifference"/>
              </a:rPr>
              <a:t>Dietary Fiber, Vitamin D, Calcium, Iron, and Potassium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5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9" dirty="0">
                <a:solidFill>
                  <a:srgbClr val="3D57A6"/>
                </a:solidFill>
                <a:latin typeface="Glacial Indifference"/>
              </a:rPr>
              <a:t>Saturated Fat, Sodium and added sugar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8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9414C-5EAA-4569-8452-A1D166D7DF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3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openxmlformats.org/officeDocument/2006/relationships/image" Target="../media/image21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3hrU-ewTU8?feature=oembed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0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03237" y="1028700"/>
            <a:ext cx="11848456" cy="136051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3" name="AutoShape 3"/>
          <p:cNvSpPr/>
          <p:nvPr/>
        </p:nvSpPr>
        <p:spPr>
          <a:xfrm>
            <a:off x="17140215" y="1353259"/>
            <a:ext cx="140361" cy="9006179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4" name="AutoShape 4"/>
          <p:cNvSpPr/>
          <p:nvPr/>
        </p:nvSpPr>
        <p:spPr>
          <a:xfrm>
            <a:off x="11173793" y="-228992"/>
            <a:ext cx="7343199" cy="1841288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5" name="AutoShape 5"/>
          <p:cNvSpPr/>
          <p:nvPr/>
        </p:nvSpPr>
        <p:spPr>
          <a:xfrm>
            <a:off x="0" y="8445712"/>
            <a:ext cx="7343199" cy="184128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9762" y="8756233"/>
            <a:ext cx="2905346" cy="12202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050205" y="432250"/>
            <a:ext cx="2153458" cy="8452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59598" y="432250"/>
            <a:ext cx="2601437" cy="7456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0503817" y="3291457"/>
            <a:ext cx="6654528" cy="51156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805704" y="3512520"/>
            <a:ext cx="6097765" cy="46876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933868" y="3084591"/>
            <a:ext cx="3841436" cy="46352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81489" y="8826421"/>
            <a:ext cx="3235566" cy="107987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56505" y="1360403"/>
            <a:ext cx="10437733" cy="4090990"/>
            <a:chOff x="0" y="9525"/>
            <a:chExt cx="13916977" cy="545465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9525"/>
              <a:ext cx="13889718" cy="693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24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7259" y="135892"/>
              <a:ext cx="13889718" cy="5328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39"/>
                </a:lnSpc>
              </a:pPr>
              <a:r>
                <a:rPr lang="en-US" sz="9000" spc="-89" dirty="0">
                  <a:solidFill>
                    <a:srgbClr val="FDFDF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Rutgers Culture of Health School Program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56505" y="6457377"/>
            <a:ext cx="10754252" cy="874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>
                <a:solidFill>
                  <a:srgbClr val="FDFDFD"/>
                </a:solidFill>
                <a:latin typeface="Open Sans"/>
              </a:rPr>
              <a:t>Lesson 4: Nutrition Facts Label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20909" y="7624558"/>
            <a:ext cx="224680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38B6FF"/>
                </a:solidFill>
                <a:latin typeface="Open Sans Bold"/>
              </a:rPr>
              <a:t>RCHSP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248154" y="1456849"/>
            <a:ext cx="6875904" cy="175545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16" name="TextBox 16"/>
          <p:cNvSpPr txBox="1"/>
          <p:nvPr/>
        </p:nvSpPr>
        <p:spPr>
          <a:xfrm>
            <a:off x="1361375" y="1719095"/>
            <a:ext cx="5410200" cy="3494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you get it right?</a:t>
            </a:r>
          </a:p>
          <a:p>
            <a:pPr>
              <a:lnSpc>
                <a:spcPts val="9295"/>
              </a:lnSpc>
            </a:pPr>
            <a:endParaRPr lang="en-US" sz="6500" spc="65" dirty="0">
              <a:solidFill>
                <a:srgbClr val="FDFDF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0" y="-10807"/>
            <a:ext cx="1865414" cy="1782056"/>
            <a:chOff x="0" y="0"/>
            <a:chExt cx="2487218" cy="2376074"/>
          </a:xfrm>
        </p:grpSpPr>
        <p:sp>
          <p:nvSpPr>
            <p:cNvPr id="32" name="AutoShape 32"/>
            <p:cNvSpPr/>
            <p:nvPr/>
          </p:nvSpPr>
          <p:spPr>
            <a:xfrm>
              <a:off x="0" y="0"/>
              <a:ext cx="2487218" cy="2376074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9410" y="125571"/>
              <a:ext cx="1770742" cy="2136642"/>
            </a:xfrm>
            <a:prstGeom prst="rect">
              <a:avLst/>
            </a:prstGeom>
          </p:spPr>
        </p:pic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09FC8EEB-6B25-4E1A-8C30-0081D7008B27}"/>
              </a:ext>
            </a:extLst>
          </p:cNvPr>
          <p:cNvSpPr/>
          <p:nvPr/>
        </p:nvSpPr>
        <p:spPr>
          <a:xfrm>
            <a:off x="13289906" y="9715500"/>
            <a:ext cx="2766933" cy="134451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18193F51-3A12-8287-4944-8030ACC66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b="39720"/>
          <a:stretch/>
        </p:blipFill>
        <p:spPr>
          <a:xfrm>
            <a:off x="7696200" y="1243848"/>
            <a:ext cx="9382922" cy="715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248154" y="1456849"/>
            <a:ext cx="6875904" cy="175545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16" name="TextBox 16"/>
          <p:cNvSpPr txBox="1"/>
          <p:nvPr/>
        </p:nvSpPr>
        <p:spPr>
          <a:xfrm>
            <a:off x="1361375" y="1719095"/>
            <a:ext cx="5410200" cy="3494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you get it right?</a:t>
            </a:r>
          </a:p>
          <a:p>
            <a:pPr>
              <a:lnSpc>
                <a:spcPts val="9295"/>
              </a:lnSpc>
            </a:pPr>
            <a:endParaRPr lang="en-US" sz="6500" spc="65" dirty="0">
              <a:solidFill>
                <a:srgbClr val="FDFDF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0" y="-10807"/>
            <a:ext cx="1865414" cy="1782056"/>
            <a:chOff x="0" y="0"/>
            <a:chExt cx="2487218" cy="2376074"/>
          </a:xfrm>
        </p:grpSpPr>
        <p:sp>
          <p:nvSpPr>
            <p:cNvPr id="32" name="AutoShape 32"/>
            <p:cNvSpPr/>
            <p:nvPr/>
          </p:nvSpPr>
          <p:spPr>
            <a:xfrm>
              <a:off x="0" y="0"/>
              <a:ext cx="2487218" cy="2376074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9410" y="125571"/>
              <a:ext cx="1770742" cy="2136642"/>
            </a:xfrm>
            <a:prstGeom prst="rect">
              <a:avLst/>
            </a:prstGeom>
          </p:spPr>
        </p:pic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09FC8EEB-6B25-4E1A-8C30-0081D7008B27}"/>
              </a:ext>
            </a:extLst>
          </p:cNvPr>
          <p:cNvSpPr/>
          <p:nvPr/>
        </p:nvSpPr>
        <p:spPr>
          <a:xfrm>
            <a:off x="13289906" y="9715500"/>
            <a:ext cx="2766933" cy="134451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EC2D0-F7D4-B34D-8AB6-8D1851C5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0"/>
          <a:stretch/>
        </p:blipFill>
        <p:spPr>
          <a:xfrm>
            <a:off x="7467600" y="2324100"/>
            <a:ext cx="10302128" cy="62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8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l="36927" r="36927"/>
          <a:stretch>
            <a:fillRect/>
          </a:stretch>
        </p:blipFill>
        <p:spPr>
          <a:xfrm>
            <a:off x="-246607" y="-296328"/>
            <a:ext cx="4218457" cy="1075635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39641" y="8548370"/>
            <a:ext cx="2492568" cy="1985237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4" name="AutoShape 4"/>
          <p:cNvSpPr/>
          <p:nvPr/>
        </p:nvSpPr>
        <p:spPr>
          <a:xfrm>
            <a:off x="1926383" y="5143500"/>
            <a:ext cx="119085" cy="8229600"/>
          </a:xfrm>
          <a:prstGeom prst="rect">
            <a:avLst/>
          </a:prstGeom>
          <a:solidFill>
            <a:srgbClr val="C90027"/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1329066" y="1202618"/>
            <a:ext cx="1194200" cy="1194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0027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807778" y="1767347"/>
            <a:ext cx="835006" cy="835006"/>
            <a:chOff x="-2540" y="-254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AC33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665351" y="1028700"/>
            <a:ext cx="12593949" cy="1747571"/>
            <a:chOff x="0" y="0"/>
            <a:chExt cx="16791932" cy="233009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42875"/>
              <a:ext cx="16791932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500"/>
                </a:lnSpc>
              </a:pPr>
              <a:r>
                <a:rPr lang="en-US" sz="7500" spc="825" dirty="0">
                  <a:solidFill>
                    <a:srgbClr val="3D57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CONTACT US!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62878"/>
              <a:ext cx="16772573" cy="167217"/>
            </a:xfrm>
            <a:prstGeom prst="rect">
              <a:avLst/>
            </a:prstGeom>
            <a:solidFill>
              <a:srgbClr val="C9002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29875" y="8784831"/>
            <a:ext cx="3235566" cy="10798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71548" y="8714643"/>
            <a:ext cx="2905346" cy="12202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-201841" y="3657882"/>
            <a:ext cx="4375533" cy="336369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-3343" y="3803237"/>
            <a:ext cx="4009447" cy="30822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8456" y="3703488"/>
            <a:ext cx="2525849" cy="3047782"/>
          </a:xfrm>
          <a:prstGeom prst="rect">
            <a:avLst/>
          </a:prstGeom>
        </p:spPr>
      </p:pic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7603991" y="4280810"/>
            <a:ext cx="6716670" cy="3778079"/>
            <a:chOff x="0" y="0"/>
            <a:chExt cx="1128903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0"/>
              <a:stretch>
                <a:fillRect t="-25864" b="-25864"/>
              </a:stretch>
            </a:blip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798138" y="8784831"/>
            <a:ext cx="3002952" cy="1178659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3542512" y="3126166"/>
            <a:ext cx="13691765" cy="1154645"/>
            <a:chOff x="0" y="0"/>
            <a:chExt cx="18255687" cy="1539526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57150"/>
              <a:ext cx="18255687" cy="600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79"/>
                </a:lnSpc>
              </a:pPr>
              <a:r>
                <a:rPr lang="en-US" sz="2699" spc="164" dirty="0">
                  <a:solidFill>
                    <a:srgbClr val="3D57A6"/>
                  </a:solidFill>
                  <a:latin typeface="Glacial Indifference"/>
                </a:rPr>
                <a:t>SEND US YOUR ASSESSMENTS, FORMS,  FEEDBACK, AND QUESTIONS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5132" y="834676"/>
              <a:ext cx="18130555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30812" y="-228992"/>
            <a:ext cx="4086181" cy="3387522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3" name="Group 3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AC33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17140215" y="-2738378"/>
            <a:ext cx="119085" cy="8229600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8" name="Group 8"/>
          <p:cNvGrpSpPr/>
          <p:nvPr/>
        </p:nvGrpSpPr>
        <p:grpSpPr>
          <a:xfrm>
            <a:off x="-2068563" y="3157919"/>
            <a:ext cx="11620275" cy="1520957"/>
            <a:chOff x="0" y="2080208"/>
            <a:chExt cx="15493701" cy="2027943"/>
          </a:xfrm>
        </p:grpSpPr>
        <p:sp>
          <p:nvSpPr>
            <p:cNvPr id="9" name="TextBox 9"/>
            <p:cNvSpPr txBox="1"/>
            <p:nvPr/>
          </p:nvSpPr>
          <p:spPr>
            <a:xfrm>
              <a:off x="2616495" y="2080208"/>
              <a:ext cx="12877206" cy="16776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7500" spc="825" dirty="0">
                  <a:solidFill>
                    <a:srgbClr val="CC053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Today’s Schedule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940934"/>
              <a:ext cx="14493006" cy="167217"/>
            </a:xfrm>
            <a:prstGeom prst="rect">
              <a:avLst/>
            </a:prstGeom>
            <a:solidFill>
              <a:srgbClr val="6198CE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-211377" y="-176148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2" name="TextBox 12"/>
          <p:cNvSpPr txBox="1"/>
          <p:nvPr/>
        </p:nvSpPr>
        <p:spPr>
          <a:xfrm>
            <a:off x="6707514" y="4897261"/>
            <a:ext cx="11713611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000" spc="47" dirty="0">
                <a:solidFill>
                  <a:srgbClr val="004A89"/>
                </a:solidFill>
                <a:latin typeface="Glacial Indifference Bold"/>
                <a:ea typeface="Open Sans"/>
                <a:cs typeface="Open Sans"/>
              </a:rPr>
              <a:t>Introduction to the Nutrition Facts Label</a:t>
            </a:r>
            <a:endParaRPr lang="en-US" dirty="0"/>
          </a:p>
          <a:p>
            <a:pPr marL="1485900" lvl="2" indent="-571500">
              <a:lnSpc>
                <a:spcPts val="7050"/>
              </a:lnSpc>
              <a:buFont typeface="Courier New"/>
              <a:buChar char="o"/>
            </a:pPr>
            <a:r>
              <a:rPr lang="en-US" sz="3600" spc="47" dirty="0">
                <a:solidFill>
                  <a:srgbClr val="004A89"/>
                </a:solidFill>
                <a:latin typeface="Glacial Indifference Bold"/>
                <a:ea typeface="Open Sans"/>
                <a:cs typeface="Open Sans"/>
              </a:rPr>
              <a:t>What information does the label contain? 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000" spc="47" dirty="0">
                <a:solidFill>
                  <a:srgbClr val="004A89"/>
                </a:solidFill>
                <a:latin typeface="Glacial Indifference Bold"/>
                <a:ea typeface="Open Sans"/>
                <a:cs typeface="Open Sans"/>
              </a:rPr>
              <a:t>Watch Nutrition Facts Label Video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000" spc="47" dirty="0">
                <a:solidFill>
                  <a:srgbClr val="004A89"/>
                </a:solidFill>
                <a:latin typeface="Glacial Indifference Bold"/>
                <a:ea typeface="Open Sans"/>
                <a:cs typeface="Open Sans"/>
              </a:rPr>
              <a:t>Make “Return to the Facts” Trail Mix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r>
              <a:rPr lang="en-US" sz="4000" spc="47" dirty="0">
                <a:solidFill>
                  <a:srgbClr val="004A89"/>
                </a:solidFill>
                <a:latin typeface="Glacial Indifference Bold"/>
                <a:ea typeface="Open Sans"/>
                <a:cs typeface="Open Sans"/>
              </a:rPr>
              <a:t>Figure Out the Facts Worksheet!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endParaRPr lang="en-US" sz="4700" spc="47" dirty="0">
              <a:solidFill>
                <a:srgbClr val="004A89"/>
              </a:solidFill>
              <a:latin typeface="Glacial Indifference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54872" y="541216"/>
            <a:ext cx="1791594" cy="2161803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5BE872EB-FB1F-8597-89D6-1102A5493089}"/>
              </a:ext>
            </a:extLst>
          </p:cNvPr>
          <p:cNvSpPr txBox="1"/>
          <p:nvPr/>
        </p:nvSpPr>
        <p:spPr>
          <a:xfrm>
            <a:off x="887651" y="-83704"/>
            <a:ext cx="13622106" cy="3603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pc="47" dirty="0">
                <a:solidFill>
                  <a:srgbClr val="004A89"/>
                </a:solidFill>
                <a:latin typeface="Glacial Indifference Bold"/>
                <a:ea typeface="Open Sans"/>
                <a:cs typeface="Open Sans"/>
              </a:rPr>
              <a:t>Our last class we learned:</a:t>
            </a:r>
            <a:endParaRPr lang="en-US" sz="4000">
              <a:latin typeface="Glacial Indifference Bold"/>
              <a:ea typeface="Calibri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spc="47" dirty="0">
                <a:solidFill>
                  <a:srgbClr val="004A89"/>
                </a:solidFill>
                <a:latin typeface="Glacial Indifference Bold"/>
                <a:ea typeface="Open Sans"/>
                <a:cs typeface="Open Sans"/>
              </a:rPr>
              <a:t>Marketing techniques used to sell us unhealthy foods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sz="4000" spc="47" dirty="0">
                <a:solidFill>
                  <a:srgbClr val="004A89"/>
                </a:solidFill>
                <a:latin typeface="Glacial Indifference Bold"/>
                <a:ea typeface="Open Sans"/>
                <a:cs typeface="Open Sans"/>
              </a:rPr>
              <a:t>How to make our own informed food choices</a:t>
            </a:r>
          </a:p>
          <a:p>
            <a:pPr marL="914400" indent="-914400">
              <a:lnSpc>
                <a:spcPts val="7050"/>
              </a:lnSpc>
              <a:buFont typeface="+mj-lt"/>
              <a:buAutoNum type="arabicPeriod"/>
            </a:pPr>
            <a:endParaRPr lang="en-US" sz="4700" spc="47" dirty="0">
              <a:solidFill>
                <a:srgbClr val="004A89"/>
              </a:solidFill>
              <a:latin typeface="Glacial Indifference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7D54B895-5A9C-41D6-0454-68E7C52A9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627" y="5118034"/>
            <a:ext cx="6298034" cy="44970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0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5771492" y="-27034"/>
            <a:ext cx="2516508" cy="2404055"/>
            <a:chOff x="0" y="0"/>
            <a:chExt cx="3355344" cy="3205407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sp>
        <p:nvSpPr>
          <p:cNvPr id="40" name="AutoShape 2">
            <a:extLst>
              <a:ext uri="{FF2B5EF4-FFF2-40B4-BE49-F238E27FC236}">
                <a16:creationId xmlns:a16="http://schemas.microsoft.com/office/drawing/2014/main" id="{039DCC10-797E-644B-9039-96850DCBC092}"/>
              </a:ext>
            </a:extLst>
          </p:cNvPr>
          <p:cNvSpPr/>
          <p:nvPr/>
        </p:nvSpPr>
        <p:spPr>
          <a:xfrm>
            <a:off x="9938246" y="1011514"/>
            <a:ext cx="10869754" cy="125413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43" name="Group 5">
            <a:extLst>
              <a:ext uri="{FF2B5EF4-FFF2-40B4-BE49-F238E27FC236}">
                <a16:creationId xmlns:a16="http://schemas.microsoft.com/office/drawing/2014/main" id="{01E9DD57-822A-C24D-8925-38C3133961EC}"/>
              </a:ext>
            </a:extLst>
          </p:cNvPr>
          <p:cNvGrpSpPr/>
          <p:nvPr/>
        </p:nvGrpSpPr>
        <p:grpSpPr>
          <a:xfrm>
            <a:off x="15771492" y="-27034"/>
            <a:ext cx="2516508" cy="2404055"/>
            <a:chOff x="0" y="0"/>
            <a:chExt cx="3355344" cy="3205407"/>
          </a:xfrm>
        </p:grpSpPr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579C3EEC-557C-184C-859E-8D28F7084C5A}"/>
                </a:ext>
              </a:extLst>
            </p:cNvPr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45" name="Picture 7">
              <a:extLst>
                <a:ext uri="{FF2B5EF4-FFF2-40B4-BE49-F238E27FC236}">
                  <a16:creationId xmlns:a16="http://schemas.microsoft.com/office/drawing/2014/main" id="{0FDFB58F-152E-564B-94BB-68D51F913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sp>
        <p:nvSpPr>
          <p:cNvPr id="46" name="TextBox 8">
            <a:extLst>
              <a:ext uri="{FF2B5EF4-FFF2-40B4-BE49-F238E27FC236}">
                <a16:creationId xmlns:a16="http://schemas.microsoft.com/office/drawing/2014/main" id="{0004E4F2-8820-034B-94D0-34A4C5873B8A}"/>
              </a:ext>
            </a:extLst>
          </p:cNvPr>
          <p:cNvSpPr txBox="1"/>
          <p:nvPr/>
        </p:nvSpPr>
        <p:spPr>
          <a:xfrm>
            <a:off x="990600" y="358001"/>
            <a:ext cx="8434857" cy="111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Nutrition Facts Label</a:t>
            </a:r>
          </a:p>
        </p:txBody>
      </p:sp>
      <p:pic>
        <p:nvPicPr>
          <p:cNvPr id="23" name="Picture 22" descr="Text&#10;&#10;Description automatically generated with low confidence">
            <a:extLst>
              <a:ext uri="{FF2B5EF4-FFF2-40B4-BE49-F238E27FC236}">
                <a16:creationId xmlns:a16="http://schemas.microsoft.com/office/drawing/2014/main" id="{487A3A71-840E-4C44-B3BD-E8EB3952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53" y="2096694"/>
            <a:ext cx="8437175" cy="8296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8739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7121639" y="-17476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6503582" y="1318310"/>
            <a:ext cx="1120203" cy="77294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417722" y="604079"/>
            <a:ext cx="10869754" cy="125413"/>
          </a:xfrm>
          <a:prstGeom prst="rect">
            <a:avLst/>
          </a:prstGeom>
          <a:solidFill>
            <a:srgbClr val="FCD818"/>
          </a:solidFill>
        </p:spPr>
      </p:sp>
      <p:sp>
        <p:nvSpPr>
          <p:cNvPr id="8" name="AutoShape 8"/>
          <p:cNvSpPr/>
          <p:nvPr/>
        </p:nvSpPr>
        <p:spPr>
          <a:xfrm>
            <a:off x="-211377" y="8548370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4387" y="8161900"/>
            <a:ext cx="1120203" cy="77294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-954368" y="9582038"/>
            <a:ext cx="10869754" cy="125413"/>
          </a:xfrm>
          <a:prstGeom prst="rect">
            <a:avLst/>
          </a:prstGeom>
          <a:solidFill>
            <a:srgbClr val="FCD818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6874388" y="871829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6692811" y="865417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583147" y="7539508"/>
            <a:ext cx="2516508" cy="2404055"/>
            <a:chOff x="0" y="0"/>
            <a:chExt cx="3355344" cy="3205407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83276" y="232899"/>
              <a:ext cx="2388793" cy="2882404"/>
            </a:xfrm>
            <a:prstGeom prst="rect">
              <a:avLst/>
            </a:prstGeom>
          </p:spPr>
        </p:pic>
      </p:grpSp>
      <p:pic>
        <p:nvPicPr>
          <p:cNvPr id="2" name="Online Media 1" descr="Nutrition Facts Label - 7th">
            <a:hlinkClick r:id="" action="ppaction://media"/>
            <a:extLst>
              <a:ext uri="{FF2B5EF4-FFF2-40B4-BE49-F238E27FC236}">
                <a16:creationId xmlns:a16="http://schemas.microsoft.com/office/drawing/2014/main" id="{44B262BD-6619-A049-B9CE-98FF96034F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951469" y="1411837"/>
            <a:ext cx="13439979" cy="759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42162" y="2681287"/>
            <a:ext cx="11173170" cy="4924425"/>
            <a:chOff x="0" y="-142875"/>
            <a:chExt cx="13020023" cy="6565900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875"/>
              <a:ext cx="13020023" cy="656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defRPr/>
              </a:pPr>
              <a:r>
                <a:rPr lang="en-US" sz="8000" spc="39" dirty="0">
                  <a:solidFill>
                    <a:srgbClr val="3D57A6"/>
                  </a:solidFill>
                  <a:latin typeface="Glacial Indifference"/>
                </a:rPr>
                <a:t>What is the first thing you look at on the </a:t>
              </a:r>
              <a:r>
                <a:rPr lang="en-US" sz="8000" spc="39" dirty="0">
                  <a:solidFill>
                    <a:srgbClr val="3D57A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Nutrition</a:t>
              </a:r>
              <a:r>
                <a:rPr lang="en-US" sz="8000" spc="39" dirty="0">
                  <a:solidFill>
                    <a:srgbClr val="3D57A6"/>
                  </a:solidFill>
                  <a:latin typeface="Glacial Indifference"/>
                </a:rPr>
                <a:t> Facts Label?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78291"/>
              <a:ext cx="13020023" cy="817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18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602626"/>
              <a:ext cx="13020023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850"/>
                </a:lnSpc>
              </a:pPr>
              <a:endParaRPr lang="en-US" sz="3900" spc="39" dirty="0">
                <a:solidFill>
                  <a:srgbClr val="3D57A6"/>
                </a:solidFill>
                <a:latin typeface="Glacial Indifference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228992" y="-211377"/>
            <a:ext cx="5013462" cy="4036391"/>
          </a:xfrm>
          <a:prstGeom prst="rect">
            <a:avLst/>
          </a:prstGeom>
          <a:solidFill>
            <a:srgbClr val="6198CE"/>
          </a:solidFill>
        </p:spPr>
      </p:sp>
      <p:sp>
        <p:nvSpPr>
          <p:cNvPr id="7" name="AutoShape 7"/>
          <p:cNvSpPr/>
          <p:nvPr/>
        </p:nvSpPr>
        <p:spPr>
          <a:xfrm>
            <a:off x="1028700" y="2344329"/>
            <a:ext cx="119085" cy="82296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8" name="AutoShape 8"/>
          <p:cNvSpPr/>
          <p:nvPr/>
        </p:nvSpPr>
        <p:spPr>
          <a:xfrm>
            <a:off x="17215332" y="-176148"/>
            <a:ext cx="1319275" cy="1914778"/>
          </a:xfrm>
          <a:prstGeom prst="rect">
            <a:avLst/>
          </a:prstGeom>
          <a:solidFill>
            <a:srgbClr val="C90027"/>
          </a:solidFill>
        </p:spPr>
      </p:sp>
      <p:grpSp>
        <p:nvGrpSpPr>
          <p:cNvPr id="9" name="Group 9"/>
          <p:cNvGrpSpPr/>
          <p:nvPr/>
        </p:nvGrpSpPr>
        <p:grpSpPr>
          <a:xfrm rot="-6582049">
            <a:off x="4052079" y="6425765"/>
            <a:ext cx="2138011" cy="213801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0027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6582049">
            <a:off x="3608030" y="6188319"/>
            <a:ext cx="1494936" cy="1494936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7707632" y="1028700"/>
            <a:ext cx="10869754" cy="125413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14" name="Group 14"/>
          <p:cNvGrpSpPr/>
          <p:nvPr/>
        </p:nvGrpSpPr>
        <p:grpSpPr>
          <a:xfrm>
            <a:off x="277168" y="289868"/>
            <a:ext cx="2516508" cy="2404055"/>
            <a:chOff x="0" y="0"/>
            <a:chExt cx="3355344" cy="3205407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26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50315" y="3540239"/>
            <a:ext cx="9765017" cy="4924425"/>
            <a:chOff x="0" y="-142875"/>
            <a:chExt cx="13020023" cy="6565900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875"/>
              <a:ext cx="13020023" cy="656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defRPr/>
              </a:pPr>
              <a:r>
                <a:rPr lang="en-US" sz="8000" spc="39" dirty="0">
                  <a:solidFill>
                    <a:srgbClr val="3D57A6"/>
                  </a:solidFill>
                  <a:latin typeface="Glacial Indifference"/>
                </a:rPr>
                <a:t>What nutrients do we want to be </a:t>
              </a:r>
              <a:r>
                <a:rPr lang="en-US" sz="8000" spc="39" dirty="0">
                  <a:solidFill>
                    <a:srgbClr val="00B050"/>
                  </a:solidFill>
                  <a:latin typeface="Glacial Indifference"/>
                </a:rPr>
                <a:t>high</a:t>
              </a:r>
              <a:r>
                <a:rPr lang="en-US" sz="8000" spc="39" dirty="0">
                  <a:solidFill>
                    <a:srgbClr val="3D57A6"/>
                  </a:solidFill>
                  <a:latin typeface="Glacial Indifference"/>
                </a:rPr>
                <a:t> on our nutrition facts labels?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78291"/>
              <a:ext cx="13020023" cy="817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18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602626"/>
              <a:ext cx="13020023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850"/>
                </a:lnSpc>
              </a:pPr>
              <a:endParaRPr lang="en-US" sz="3900" spc="39" dirty="0">
                <a:solidFill>
                  <a:srgbClr val="3D57A6"/>
                </a:solidFill>
                <a:latin typeface="Glacial Indifference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228992" y="-211377"/>
            <a:ext cx="5013462" cy="4036391"/>
          </a:xfrm>
          <a:prstGeom prst="rect">
            <a:avLst/>
          </a:prstGeom>
          <a:solidFill>
            <a:srgbClr val="6198CE"/>
          </a:solidFill>
        </p:spPr>
      </p:sp>
      <p:sp>
        <p:nvSpPr>
          <p:cNvPr id="7" name="AutoShape 7"/>
          <p:cNvSpPr/>
          <p:nvPr/>
        </p:nvSpPr>
        <p:spPr>
          <a:xfrm>
            <a:off x="1028700" y="2344329"/>
            <a:ext cx="119085" cy="82296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8" name="AutoShape 8"/>
          <p:cNvSpPr/>
          <p:nvPr/>
        </p:nvSpPr>
        <p:spPr>
          <a:xfrm>
            <a:off x="17215332" y="-176148"/>
            <a:ext cx="1319275" cy="1914778"/>
          </a:xfrm>
          <a:prstGeom prst="rect">
            <a:avLst/>
          </a:prstGeom>
          <a:solidFill>
            <a:srgbClr val="C90027"/>
          </a:solidFill>
        </p:spPr>
      </p:sp>
      <p:grpSp>
        <p:nvGrpSpPr>
          <p:cNvPr id="9" name="Group 9"/>
          <p:cNvGrpSpPr/>
          <p:nvPr/>
        </p:nvGrpSpPr>
        <p:grpSpPr>
          <a:xfrm rot="-6582049">
            <a:off x="4052079" y="6425765"/>
            <a:ext cx="2138011" cy="213801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0027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6582049">
            <a:off x="3608030" y="6188319"/>
            <a:ext cx="1494936" cy="1494936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7707632" y="1028700"/>
            <a:ext cx="10869754" cy="125413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14" name="Group 14"/>
          <p:cNvGrpSpPr/>
          <p:nvPr/>
        </p:nvGrpSpPr>
        <p:grpSpPr>
          <a:xfrm>
            <a:off x="277168" y="289868"/>
            <a:ext cx="2516508" cy="2404055"/>
            <a:chOff x="0" y="0"/>
            <a:chExt cx="3355344" cy="3205407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77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50315" y="3540239"/>
            <a:ext cx="9765017" cy="4924425"/>
            <a:chOff x="0" y="-142875"/>
            <a:chExt cx="13020023" cy="6565900"/>
          </a:xfrm>
        </p:grpSpPr>
        <p:sp>
          <p:nvSpPr>
            <p:cNvPr id="3" name="TextBox 3"/>
            <p:cNvSpPr txBox="1"/>
            <p:nvPr/>
          </p:nvSpPr>
          <p:spPr>
            <a:xfrm>
              <a:off x="0" y="-142875"/>
              <a:ext cx="13020023" cy="6565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defRPr/>
              </a:pPr>
              <a:r>
                <a:rPr lang="en-US" sz="8000" spc="39" dirty="0">
                  <a:solidFill>
                    <a:srgbClr val="3D57A6"/>
                  </a:solidFill>
                  <a:latin typeface="Glacial Indifference"/>
                </a:rPr>
                <a:t>What nutrients do we want to be </a:t>
              </a:r>
              <a:r>
                <a:rPr lang="en-US" sz="8000" spc="39" dirty="0">
                  <a:solidFill>
                    <a:srgbClr val="FF0000"/>
                  </a:solidFill>
                  <a:latin typeface="Glacial Indifference"/>
                </a:rPr>
                <a:t>lower</a:t>
              </a:r>
              <a:r>
                <a:rPr lang="en-US" sz="8000" spc="39" dirty="0">
                  <a:solidFill>
                    <a:srgbClr val="3D57A6"/>
                  </a:solidFill>
                  <a:latin typeface="Glacial Indifference"/>
                </a:rPr>
                <a:t> on our nutrition facts labels?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78291"/>
              <a:ext cx="13020023" cy="817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18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602626"/>
              <a:ext cx="13020023" cy="923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850"/>
                </a:lnSpc>
              </a:pPr>
              <a:endParaRPr lang="en-US" sz="3900" spc="39" dirty="0">
                <a:solidFill>
                  <a:srgbClr val="3D57A6"/>
                </a:solidFill>
                <a:latin typeface="Glacial Indifference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-228992" y="-211377"/>
            <a:ext cx="5013462" cy="4036391"/>
          </a:xfrm>
          <a:prstGeom prst="rect">
            <a:avLst/>
          </a:prstGeom>
          <a:solidFill>
            <a:srgbClr val="6198CE"/>
          </a:solidFill>
        </p:spPr>
      </p:sp>
      <p:sp>
        <p:nvSpPr>
          <p:cNvPr id="7" name="AutoShape 7"/>
          <p:cNvSpPr/>
          <p:nvPr/>
        </p:nvSpPr>
        <p:spPr>
          <a:xfrm>
            <a:off x="1028700" y="2344329"/>
            <a:ext cx="119085" cy="82296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8" name="AutoShape 8"/>
          <p:cNvSpPr/>
          <p:nvPr/>
        </p:nvSpPr>
        <p:spPr>
          <a:xfrm>
            <a:off x="17215332" y="-176148"/>
            <a:ext cx="1319275" cy="1914778"/>
          </a:xfrm>
          <a:prstGeom prst="rect">
            <a:avLst/>
          </a:prstGeom>
          <a:solidFill>
            <a:srgbClr val="C90027"/>
          </a:solidFill>
        </p:spPr>
      </p:sp>
      <p:grpSp>
        <p:nvGrpSpPr>
          <p:cNvPr id="9" name="Group 9"/>
          <p:cNvGrpSpPr/>
          <p:nvPr/>
        </p:nvGrpSpPr>
        <p:grpSpPr>
          <a:xfrm rot="-6582049">
            <a:off x="4052079" y="6425765"/>
            <a:ext cx="2138011" cy="213801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0027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6582049">
            <a:off x="3608030" y="6188319"/>
            <a:ext cx="1494936" cy="1494936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CD818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7707632" y="1028700"/>
            <a:ext cx="10869754" cy="125413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14" name="Group 14"/>
          <p:cNvGrpSpPr/>
          <p:nvPr/>
        </p:nvGrpSpPr>
        <p:grpSpPr>
          <a:xfrm>
            <a:off x="277168" y="289868"/>
            <a:ext cx="2516508" cy="2404055"/>
            <a:chOff x="0" y="0"/>
            <a:chExt cx="3355344" cy="3205407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337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248154" y="1456849"/>
            <a:ext cx="6875904" cy="175545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16" name="TextBox 16"/>
          <p:cNvSpPr txBox="1"/>
          <p:nvPr/>
        </p:nvSpPr>
        <p:spPr>
          <a:xfrm>
            <a:off x="4113569" y="885825"/>
            <a:ext cx="13145732" cy="1114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to the Facts: Trail Mix!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0" y="-10807"/>
            <a:ext cx="1865414" cy="1782056"/>
            <a:chOff x="0" y="0"/>
            <a:chExt cx="2487218" cy="2376074"/>
          </a:xfrm>
        </p:grpSpPr>
        <p:sp>
          <p:nvSpPr>
            <p:cNvPr id="32" name="AutoShape 32"/>
            <p:cNvSpPr/>
            <p:nvPr/>
          </p:nvSpPr>
          <p:spPr>
            <a:xfrm>
              <a:off x="0" y="0"/>
              <a:ext cx="2487218" cy="2376074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39410" y="125571"/>
              <a:ext cx="1770742" cy="2136642"/>
            </a:xfrm>
            <a:prstGeom prst="rect">
              <a:avLst/>
            </a:prstGeom>
          </p:spPr>
        </p:pic>
      </p:grpSp>
      <p:sp>
        <p:nvSpPr>
          <p:cNvPr id="36" name="AutoShape 9">
            <a:extLst>
              <a:ext uri="{FF2B5EF4-FFF2-40B4-BE49-F238E27FC236}">
                <a16:creationId xmlns:a16="http://schemas.microsoft.com/office/drawing/2014/main" id="{8E13C25F-69A5-4D7D-87D5-4FDC8EF385FC}"/>
              </a:ext>
            </a:extLst>
          </p:cNvPr>
          <p:cNvSpPr/>
          <p:nvPr/>
        </p:nvSpPr>
        <p:spPr>
          <a:xfrm>
            <a:off x="2974222" y="2240471"/>
            <a:ext cx="12457510" cy="6822254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8" name="TextBox 22">
            <a:extLst>
              <a:ext uri="{FF2B5EF4-FFF2-40B4-BE49-F238E27FC236}">
                <a16:creationId xmlns:a16="http://schemas.microsoft.com/office/drawing/2014/main" id="{B6BB073E-C61B-4A6A-A4C2-DFEC8BEE9157}"/>
              </a:ext>
            </a:extLst>
          </p:cNvPr>
          <p:cNvSpPr txBox="1"/>
          <p:nvPr/>
        </p:nvSpPr>
        <p:spPr>
          <a:xfrm>
            <a:off x="3871582" y="3214460"/>
            <a:ext cx="10353145" cy="5745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54"/>
              </a:lnSpc>
            </a:pPr>
            <a:r>
              <a:rPr lang="en-US" sz="3600" spc="434" dirty="0">
                <a:solidFill>
                  <a:srgbClr val="3D57A6"/>
                </a:solidFill>
                <a:latin typeface="Glacial Indifference Bold"/>
              </a:rPr>
              <a:t>Ingredients:</a:t>
            </a:r>
          </a:p>
          <a:p>
            <a:pPr>
              <a:lnSpc>
                <a:spcPts val="4054"/>
              </a:lnSpc>
            </a:pPr>
            <a:endParaRPr lang="en-US" sz="2896" spc="434" dirty="0">
              <a:solidFill>
                <a:srgbClr val="3D57A6"/>
              </a:solidFill>
              <a:latin typeface="Glacial Indifference Bold"/>
            </a:endParaRPr>
          </a:p>
          <a:p>
            <a:pPr>
              <a:lnSpc>
                <a:spcPts val="4054"/>
              </a:lnSpc>
            </a:pPr>
            <a:r>
              <a:rPr lang="en-US" sz="2896" spc="434" dirty="0">
                <a:solidFill>
                  <a:srgbClr val="3D57A6"/>
                </a:solidFill>
                <a:latin typeface="Glacial Indifference Bold"/>
              </a:rPr>
              <a:t>1/4 cup Whole Wheat Chex</a:t>
            </a:r>
          </a:p>
          <a:p>
            <a:pPr>
              <a:lnSpc>
                <a:spcPts val="4054"/>
              </a:lnSpc>
            </a:pPr>
            <a:r>
              <a:rPr lang="en-US" sz="2896" spc="434" dirty="0">
                <a:solidFill>
                  <a:srgbClr val="3D57A6"/>
                </a:solidFill>
                <a:latin typeface="Glacial Indifference Bold"/>
              </a:rPr>
              <a:t>1/8 cup (2 Tablespoons) Raisins</a:t>
            </a:r>
          </a:p>
          <a:p>
            <a:pPr>
              <a:lnSpc>
                <a:spcPts val="4054"/>
              </a:lnSpc>
            </a:pPr>
            <a:r>
              <a:rPr lang="en-US" sz="2896" spc="434" dirty="0">
                <a:solidFill>
                  <a:srgbClr val="3D57A6"/>
                </a:solidFill>
                <a:latin typeface="Glacial Indifference Bold"/>
              </a:rPr>
              <a:t>1 Tablespoon Semi-sweet Chocolate Chips</a:t>
            </a:r>
          </a:p>
          <a:p>
            <a:pPr>
              <a:lnSpc>
                <a:spcPts val="4054"/>
              </a:lnSpc>
            </a:pPr>
            <a:r>
              <a:rPr lang="en-US" sz="2896" spc="434" dirty="0">
                <a:solidFill>
                  <a:srgbClr val="3D57A6"/>
                </a:solidFill>
                <a:latin typeface="Glacial Indifference Bold"/>
              </a:rPr>
              <a:t>1 Tablespoon Sunflower seeds</a:t>
            </a:r>
          </a:p>
          <a:p>
            <a:pPr>
              <a:lnSpc>
                <a:spcPts val="4054"/>
              </a:lnSpc>
            </a:pPr>
            <a:r>
              <a:rPr lang="en-US" sz="2896" spc="434" dirty="0">
                <a:solidFill>
                  <a:srgbClr val="3D57A6"/>
                </a:solidFill>
                <a:latin typeface="Glacial Indifference Bold"/>
              </a:rPr>
              <a:t>½ oz (14 g) Unsalted Pretzels</a:t>
            </a:r>
          </a:p>
          <a:p>
            <a:pPr>
              <a:lnSpc>
                <a:spcPts val="4054"/>
              </a:lnSpc>
            </a:pPr>
            <a:endParaRPr lang="en-US" sz="2896" spc="434" dirty="0">
              <a:solidFill>
                <a:srgbClr val="3D57A6"/>
              </a:solidFill>
              <a:latin typeface="Glacial Indifference Bold"/>
            </a:endParaRPr>
          </a:p>
          <a:p>
            <a:pPr>
              <a:lnSpc>
                <a:spcPts val="4054"/>
              </a:lnSpc>
            </a:pPr>
            <a:r>
              <a:rPr lang="en-US" sz="3600" spc="434" dirty="0">
                <a:solidFill>
                  <a:srgbClr val="3D57A6"/>
                </a:solidFill>
                <a:latin typeface="Glacial Indifference Bold"/>
              </a:rPr>
              <a:t>Instructions:</a:t>
            </a:r>
          </a:p>
          <a:p>
            <a:pPr marL="514350" indent="-514350">
              <a:lnSpc>
                <a:spcPts val="4054"/>
              </a:lnSpc>
              <a:buAutoNum type="arabicPeriod"/>
            </a:pPr>
            <a:r>
              <a:rPr lang="en-US" sz="2896" spc="434" dirty="0">
                <a:solidFill>
                  <a:srgbClr val="3D57A6"/>
                </a:solidFill>
                <a:latin typeface="Glacial Indifference Bold"/>
              </a:rPr>
              <a:t>Measure each ingredient into bag.</a:t>
            </a:r>
          </a:p>
          <a:p>
            <a:pPr marL="514350" indent="-514350">
              <a:lnSpc>
                <a:spcPts val="4054"/>
              </a:lnSpc>
              <a:buAutoNum type="arabicPeriod"/>
            </a:pPr>
            <a:r>
              <a:rPr lang="en-US" sz="2896" spc="434" dirty="0">
                <a:solidFill>
                  <a:srgbClr val="3D57A6"/>
                </a:solidFill>
                <a:latin typeface="Glacial Indifference Bold"/>
              </a:rPr>
              <a:t>Mix and enjoy!</a:t>
            </a:r>
          </a:p>
        </p:txBody>
      </p:sp>
      <p:pic>
        <p:nvPicPr>
          <p:cNvPr id="4" name="Picture 3" descr="A plate of chocolate chip cookies&#10;&#10;Description automatically generated with medium confidence">
            <a:extLst>
              <a:ext uri="{FF2B5EF4-FFF2-40B4-BE49-F238E27FC236}">
                <a16:creationId xmlns:a16="http://schemas.microsoft.com/office/drawing/2014/main" id="{671B332D-47A9-9049-A8AF-9ED557EAB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91" y="2240471"/>
            <a:ext cx="4437741" cy="29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2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248154" y="1456849"/>
            <a:ext cx="6875904" cy="175545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16" name="TextBox 16"/>
          <p:cNvSpPr txBox="1"/>
          <p:nvPr/>
        </p:nvSpPr>
        <p:spPr>
          <a:xfrm>
            <a:off x="1361375" y="1719095"/>
            <a:ext cx="5410200" cy="7003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Find the Facts!</a:t>
            </a:r>
          </a:p>
          <a:p>
            <a:pPr>
              <a:lnSpc>
                <a:spcPts val="9295"/>
              </a:lnSpc>
            </a:pPr>
            <a:endParaRPr lang="en-US" sz="6500" spc="65" dirty="0">
              <a:solidFill>
                <a:srgbClr val="FDFDF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9295"/>
              </a:lnSpc>
            </a:pPr>
            <a:r>
              <a:rPr lang="en-US" sz="4400" spc="65" dirty="0">
                <a:solidFill>
                  <a:srgbClr val="FDFDF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to calculate the calories in your trail mix.</a:t>
            </a: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0" y="-10807"/>
            <a:ext cx="1865414" cy="1782056"/>
            <a:chOff x="0" y="0"/>
            <a:chExt cx="2487218" cy="2376074"/>
          </a:xfrm>
        </p:grpSpPr>
        <p:sp>
          <p:nvSpPr>
            <p:cNvPr id="32" name="AutoShape 32"/>
            <p:cNvSpPr/>
            <p:nvPr/>
          </p:nvSpPr>
          <p:spPr>
            <a:xfrm>
              <a:off x="0" y="0"/>
              <a:ext cx="2487218" cy="2376074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9410" y="125571"/>
              <a:ext cx="1770742" cy="2136642"/>
            </a:xfrm>
            <a:prstGeom prst="rect">
              <a:avLst/>
            </a:prstGeom>
          </p:spPr>
        </p:pic>
      </p:grpSp>
      <p:sp>
        <p:nvSpPr>
          <p:cNvPr id="14" name="AutoShape 10">
            <a:extLst>
              <a:ext uri="{FF2B5EF4-FFF2-40B4-BE49-F238E27FC236}">
                <a16:creationId xmlns:a16="http://schemas.microsoft.com/office/drawing/2014/main" id="{09FC8EEB-6B25-4E1A-8C30-0081D7008B27}"/>
              </a:ext>
            </a:extLst>
          </p:cNvPr>
          <p:cNvSpPr/>
          <p:nvPr/>
        </p:nvSpPr>
        <p:spPr>
          <a:xfrm>
            <a:off x="13289906" y="9715500"/>
            <a:ext cx="2766933" cy="134451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D7BC70C-FD8C-8959-02CD-3D80BF88B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97908"/>
            <a:ext cx="7759700" cy="10045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002f21-a8e8-4d98-8b0f-e5923d9dac52" xsi:nil="true"/>
    <lcf76f155ced4ddcb4097134ff3c332f xmlns="4c08038d-2f6b-4432-9315-73bbbe05644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759198661B34298EEBCAE4266E0C2" ma:contentTypeVersion="16" ma:contentTypeDescription="Create a new document." ma:contentTypeScope="" ma:versionID="ee0c46cb4bdfaeba287131894465c77b">
  <xsd:schema xmlns:xsd="http://www.w3.org/2001/XMLSchema" xmlns:xs="http://www.w3.org/2001/XMLSchema" xmlns:p="http://schemas.microsoft.com/office/2006/metadata/properties" xmlns:ns2="4c08038d-2f6b-4432-9315-73bbbe05644a" xmlns:ns3="89002f21-a8e8-4d98-8b0f-e5923d9dac52" targetNamespace="http://schemas.microsoft.com/office/2006/metadata/properties" ma:root="true" ma:fieldsID="b9e70a9adb7fa6676afc4c20387d7566" ns2:_="" ns3:_="">
    <xsd:import namespace="4c08038d-2f6b-4432-9315-73bbbe05644a"/>
    <xsd:import namespace="89002f21-a8e8-4d98-8b0f-e5923d9dac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8038d-2f6b-4432-9315-73bbbe056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8fd182-3af3-4b45-858c-95346ee1b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02f21-a8e8-4d98-8b0f-e5923d9dac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0d35012-42f1-4f10-abb3-68c74eb67505}" ma:internalName="TaxCatchAll" ma:showField="CatchAllData" ma:web="89002f21-a8e8-4d98-8b0f-e5923d9dac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4CA769-4395-4C50-974C-6AE3375B62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F89F67-A342-45A2-B3D2-99BFEBBF59A9}">
  <ds:schemaRefs>
    <ds:schemaRef ds:uri="http://schemas.microsoft.com/office/2006/metadata/properties"/>
    <ds:schemaRef ds:uri="http://schemas.microsoft.com/office/infopath/2007/PartnerControls"/>
    <ds:schemaRef ds:uri="89002f21-a8e8-4d98-8b0f-e5923d9dac52"/>
    <ds:schemaRef ds:uri="4c08038d-2f6b-4432-9315-73bbbe05644a"/>
  </ds:schemaRefs>
</ds:datastoreItem>
</file>

<file path=customXml/itemProps3.xml><?xml version="1.0" encoding="utf-8"?>
<ds:datastoreItem xmlns:ds="http://schemas.openxmlformats.org/officeDocument/2006/customXml" ds:itemID="{4E3A6458-C555-49A1-98AC-C3BA00353C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08038d-2f6b-4432-9315-73bbbe05644a"/>
    <ds:schemaRef ds:uri="89002f21-a8e8-4d98-8b0f-e5923d9da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231</Words>
  <Application>Microsoft Office PowerPoint</Application>
  <PresentationFormat>Custom</PresentationFormat>
  <Paragraphs>41</Paragraphs>
  <Slides>12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RCHSP: Nutrition Literacy</dc:title>
  <dc:creator>Sara</dc:creator>
  <cp:lastModifiedBy>Alison H Brown</cp:lastModifiedBy>
  <cp:revision>220</cp:revision>
  <dcterms:created xsi:type="dcterms:W3CDTF">2006-08-16T00:00:00Z</dcterms:created>
  <dcterms:modified xsi:type="dcterms:W3CDTF">2023-03-14T16:19:19Z</dcterms:modified>
  <dc:identifier>DAEkqrQXYP4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0x010100A97759198661B34298EEBCAE4266E0C2</vt:lpwstr>
  </property>
  <property fmtid="{D5CDD505-2E9C-101B-9397-08002B2CF9AE}" pid="3" name="MediaServiceImageTags">
    <vt:lpwstr/>
  </property>
</Properties>
</file>