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256" r:id="rId5"/>
    <p:sldId id="274" r:id="rId6"/>
    <p:sldId id="257" r:id="rId7"/>
    <p:sldId id="275" r:id="rId8"/>
    <p:sldId id="258" r:id="rId9"/>
    <p:sldId id="260" r:id="rId10"/>
    <p:sldId id="273" r:id="rId11"/>
    <p:sldId id="267"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Glacial Indifference" panose="020B0604020202020204" charset="0"/>
      <p:regular r:id="rId18"/>
    </p:embeddedFont>
    <p:embeddedFont>
      <p:font typeface="Open Sans" pitchFamily="2" charset="0"/>
      <p:regular r:id="rId19"/>
      <p:bold r:id="rId20"/>
      <p:italic r:id="rId21"/>
      <p:boldItalic r:id="rId22"/>
    </p:embeddedFont>
    <p:embeddedFont>
      <p:font typeface="Open Sans Bold" pitchFamily="2"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2CAF8-2B76-4EFE-9D23-5499876DD9EB}" v="4" dt="2023-01-05T17:25:12.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98" autoAdjust="0"/>
    <p:restoredTop sz="94292" autoAdjust="0"/>
  </p:normalViewPr>
  <p:slideViewPr>
    <p:cSldViewPr>
      <p:cViewPr varScale="1">
        <p:scale>
          <a:sx n="48" d="100"/>
          <a:sy n="48" d="100"/>
        </p:scale>
        <p:origin x="216"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H Brown" userId="S::abigwood@sebs.rutgers.edu::7dd0cbc2-ba36-4c42-8301-d50c6a980d3e" providerId="AD" clId="Web-{EFD2CAF8-2B76-4EFE-9D23-5499876DD9EB}"/>
    <pc:docChg chg="modSld">
      <pc:chgData name="Alison H Brown" userId="S::abigwood@sebs.rutgers.edu::7dd0cbc2-ba36-4c42-8301-d50c6a980d3e" providerId="AD" clId="Web-{EFD2CAF8-2B76-4EFE-9D23-5499876DD9EB}" dt="2023-01-05T17:25:12.766" v="1" actId="20577"/>
      <pc:docMkLst>
        <pc:docMk/>
      </pc:docMkLst>
      <pc:sldChg chg="modSp">
        <pc:chgData name="Alison H Brown" userId="S::abigwood@sebs.rutgers.edu::7dd0cbc2-ba36-4c42-8301-d50c6a980d3e" providerId="AD" clId="Web-{EFD2CAF8-2B76-4EFE-9D23-5499876DD9EB}" dt="2023-01-05T17:25:12.766" v="1" actId="20577"/>
        <pc:sldMkLst>
          <pc:docMk/>
          <pc:sldMk cId="0" sldId="257"/>
        </pc:sldMkLst>
        <pc:spChg chg="mod">
          <ac:chgData name="Alison H Brown" userId="S::abigwood@sebs.rutgers.edu::7dd0cbc2-ba36-4c42-8301-d50c6a980d3e" providerId="AD" clId="Web-{EFD2CAF8-2B76-4EFE-9D23-5499876DD9EB}" dt="2023-01-05T17:25:12.766" v="1" actId="20577"/>
          <ac:spMkLst>
            <pc:docMk/>
            <pc:sldMk cId="0" sldId="257"/>
            <ac:spMk id="1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60D6A-1870-42E7-BE21-E116EBB0B907}" type="datetimeFigureOut">
              <a:rPr lang="en-US" smtClean="0"/>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D9414C-5EAA-4569-8452-A1D166D7DF50}" type="slidenum">
              <a:rPr lang="en-US" smtClean="0"/>
              <a:t>‹#›</a:t>
            </a:fld>
            <a:endParaRPr lang="en-US"/>
          </a:p>
        </p:txBody>
      </p:sp>
    </p:spTree>
    <p:extLst>
      <p:ext uri="{BB962C8B-B14F-4D97-AF65-F5344CB8AC3E}">
        <p14:creationId xmlns:p14="http://schemas.microsoft.com/office/powerpoint/2010/main" val="3934086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literacy which includes learning more about exercise, sleep, and also how to channel stress in healthy ways</a:t>
            </a:r>
          </a:p>
          <a:p>
            <a:endParaRPr lang="en-US" dirty="0"/>
          </a:p>
          <a:p>
            <a:endParaRPr lang="en-US" dirty="0"/>
          </a:p>
          <a:p>
            <a:r>
              <a:rPr lang="en-US" dirty="0"/>
              <a:t>Nutrition is the study of food and how it works in your body.  Nutrition includes all of things in your food, such as vitamins, protein, fat and more.  And each of these things has a different purpose in your body.   It’s important to eat a variety of foods including fruit, vegetables, dairy, and grains so that you have what you need to grow and be healthy.  Throughout our lessons together we are going to learn a new nutrition skill each week and will be able to fun activities together like cooking recipes.</a:t>
            </a:r>
          </a:p>
        </p:txBody>
      </p:sp>
      <p:sp>
        <p:nvSpPr>
          <p:cNvPr id="4" name="Slide Number Placeholder 3"/>
          <p:cNvSpPr>
            <a:spLocks noGrp="1"/>
          </p:cNvSpPr>
          <p:nvPr>
            <p:ph type="sldNum" sz="quarter" idx="5"/>
          </p:nvPr>
        </p:nvSpPr>
        <p:spPr/>
        <p:txBody>
          <a:bodyPr/>
          <a:lstStyle/>
          <a:p>
            <a:fld id="{D1D9414C-5EAA-4569-8452-A1D166D7DF50}" type="slidenum">
              <a:rPr lang="en-US" smtClean="0"/>
              <a:t>1</a:t>
            </a:fld>
            <a:endParaRPr lang="en-US"/>
          </a:p>
        </p:txBody>
      </p:sp>
    </p:spTree>
    <p:extLst>
      <p:ext uri="{BB962C8B-B14F-4D97-AF65-F5344CB8AC3E}">
        <p14:creationId xmlns:p14="http://schemas.microsoft.com/office/powerpoint/2010/main" val="985511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6 weeks together we are going to learn a lot about physical literacy and nutrition.</a:t>
            </a:r>
          </a:p>
        </p:txBody>
      </p:sp>
      <p:sp>
        <p:nvSpPr>
          <p:cNvPr id="4" name="Slide Number Placeholder 3"/>
          <p:cNvSpPr>
            <a:spLocks noGrp="1"/>
          </p:cNvSpPr>
          <p:nvPr>
            <p:ph type="sldNum" sz="quarter" idx="5"/>
          </p:nvPr>
        </p:nvSpPr>
        <p:spPr/>
        <p:txBody>
          <a:bodyPr/>
          <a:lstStyle/>
          <a:p>
            <a:fld id="{D1D9414C-5EAA-4569-8452-A1D166D7DF50}" type="slidenum">
              <a:rPr lang="en-US" smtClean="0"/>
              <a:t>2</a:t>
            </a:fld>
            <a:endParaRPr lang="en-US"/>
          </a:p>
        </p:txBody>
      </p:sp>
    </p:spTree>
    <p:extLst>
      <p:ext uri="{BB962C8B-B14F-4D97-AF65-F5344CB8AC3E}">
        <p14:creationId xmlns:p14="http://schemas.microsoft.com/office/powerpoint/2010/main" val="295801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seen this image before? </a:t>
            </a:r>
          </a:p>
        </p:txBody>
      </p:sp>
      <p:sp>
        <p:nvSpPr>
          <p:cNvPr id="4" name="Slide Number Placeholder 3"/>
          <p:cNvSpPr>
            <a:spLocks noGrp="1"/>
          </p:cNvSpPr>
          <p:nvPr>
            <p:ph type="sldNum" sz="quarter" idx="5"/>
          </p:nvPr>
        </p:nvSpPr>
        <p:spPr/>
        <p:txBody>
          <a:bodyPr/>
          <a:lstStyle/>
          <a:p>
            <a:fld id="{D1D9414C-5EAA-4569-8452-A1D166D7DF50}" type="slidenum">
              <a:rPr lang="en-US" smtClean="0"/>
              <a:t>4</a:t>
            </a:fld>
            <a:endParaRPr lang="en-US"/>
          </a:p>
        </p:txBody>
      </p:sp>
    </p:spTree>
    <p:extLst>
      <p:ext uri="{BB962C8B-B14F-4D97-AF65-F5344CB8AC3E}">
        <p14:creationId xmlns:p14="http://schemas.microsoft.com/office/powerpoint/2010/main" val="115160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https://chsp.rutgers.edu/seventh-grade/nutritional-literacy-7/eat-more-not-less/ </a:t>
            </a:r>
          </a:p>
        </p:txBody>
      </p:sp>
      <p:sp>
        <p:nvSpPr>
          <p:cNvPr id="4" name="Slide Number Placeholder 3"/>
          <p:cNvSpPr>
            <a:spLocks noGrp="1"/>
          </p:cNvSpPr>
          <p:nvPr>
            <p:ph type="sldNum" sz="quarter" idx="5"/>
          </p:nvPr>
        </p:nvSpPr>
        <p:spPr/>
        <p:txBody>
          <a:bodyPr/>
          <a:lstStyle/>
          <a:p>
            <a:fld id="{D1D9414C-5EAA-4569-8452-A1D166D7DF50}" type="slidenum">
              <a:rPr lang="en-US" smtClean="0"/>
              <a:t>5</a:t>
            </a:fld>
            <a:endParaRPr lang="en-US"/>
          </a:p>
        </p:txBody>
      </p:sp>
    </p:spTree>
    <p:extLst>
      <p:ext uri="{BB962C8B-B14F-4D97-AF65-F5344CB8AC3E}">
        <p14:creationId xmlns:p14="http://schemas.microsoft.com/office/powerpoint/2010/main" val="48371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gJ3SFIQNz7Q?feature=oembed" TargetMode="External"/><Relationship Id="rId5" Type="http://schemas.openxmlformats.org/officeDocument/2006/relationships/image" Target="../media/image14.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jpeg"/><Relationship Id="rId5" Type="http://schemas.openxmlformats.org/officeDocument/2006/relationships/image" Target="../media/image4.png"/><Relationship Id="rId10" Type="http://schemas.openxmlformats.org/officeDocument/2006/relationships/image" Target="../media/image17.jpeg"/><Relationship Id="rId4" Type="http://schemas.openxmlformats.org/officeDocument/2006/relationships/image" Target="../media/image1.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0027"/>
        </a:solidFill>
        <a:effectLst/>
      </p:bgPr>
    </p:bg>
    <p:spTree>
      <p:nvGrpSpPr>
        <p:cNvPr id="1" name=""/>
        <p:cNvGrpSpPr/>
        <p:nvPr/>
      </p:nvGrpSpPr>
      <p:grpSpPr>
        <a:xfrm>
          <a:off x="0" y="0"/>
          <a:ext cx="0" cy="0"/>
          <a:chOff x="0" y="0"/>
          <a:chExt cx="0" cy="0"/>
        </a:xfrm>
      </p:grpSpPr>
      <p:sp>
        <p:nvSpPr>
          <p:cNvPr id="2" name="AutoShape 2"/>
          <p:cNvSpPr/>
          <p:nvPr/>
        </p:nvSpPr>
        <p:spPr>
          <a:xfrm>
            <a:off x="-203237" y="1028700"/>
            <a:ext cx="11848456" cy="136051"/>
          </a:xfrm>
          <a:prstGeom prst="rect">
            <a:avLst/>
          </a:prstGeom>
          <a:solidFill>
            <a:srgbClr val="38B6FF"/>
          </a:solidFill>
        </p:spPr>
      </p:sp>
      <p:sp>
        <p:nvSpPr>
          <p:cNvPr id="3" name="AutoShape 3"/>
          <p:cNvSpPr/>
          <p:nvPr/>
        </p:nvSpPr>
        <p:spPr>
          <a:xfrm>
            <a:off x="17140215" y="1353259"/>
            <a:ext cx="140361" cy="9006179"/>
          </a:xfrm>
          <a:prstGeom prst="rect">
            <a:avLst/>
          </a:prstGeom>
          <a:solidFill>
            <a:srgbClr val="38B6FF"/>
          </a:solidFill>
        </p:spPr>
      </p:sp>
      <p:sp>
        <p:nvSpPr>
          <p:cNvPr id="4" name="AutoShape 4"/>
          <p:cNvSpPr/>
          <p:nvPr/>
        </p:nvSpPr>
        <p:spPr>
          <a:xfrm>
            <a:off x="11173793" y="-228992"/>
            <a:ext cx="7343199" cy="1841288"/>
          </a:xfrm>
          <a:prstGeom prst="rect">
            <a:avLst/>
          </a:prstGeom>
          <a:solidFill>
            <a:srgbClr val="FDFDFD"/>
          </a:solidFill>
        </p:spPr>
      </p:sp>
      <p:sp>
        <p:nvSpPr>
          <p:cNvPr id="5" name="AutoShape 5"/>
          <p:cNvSpPr/>
          <p:nvPr/>
        </p:nvSpPr>
        <p:spPr>
          <a:xfrm>
            <a:off x="0" y="8445712"/>
            <a:ext cx="7343199" cy="1841288"/>
          </a:xfrm>
          <a:prstGeom prst="rect">
            <a:avLst/>
          </a:prstGeom>
          <a:solidFill>
            <a:srgbClr val="FDFDFD"/>
          </a:solidFill>
        </p:spPr>
      </p:sp>
      <p:pic>
        <p:nvPicPr>
          <p:cNvPr id="6" name="Picture 6"/>
          <p:cNvPicPr>
            <a:picLocks noChangeAspect="1"/>
          </p:cNvPicPr>
          <p:nvPr/>
        </p:nvPicPr>
        <p:blipFill>
          <a:blip r:embed="rId3"/>
          <a:srcRect/>
          <a:stretch>
            <a:fillRect/>
          </a:stretch>
        </p:blipFill>
        <p:spPr>
          <a:xfrm>
            <a:off x="3949762" y="8756233"/>
            <a:ext cx="2905346" cy="1220245"/>
          </a:xfrm>
          <a:prstGeom prst="rect">
            <a:avLst/>
          </a:prstGeom>
        </p:spPr>
      </p:pic>
      <p:pic>
        <p:nvPicPr>
          <p:cNvPr id="7" name="Picture 7"/>
          <p:cNvPicPr>
            <a:picLocks noChangeAspect="1"/>
          </p:cNvPicPr>
          <p:nvPr/>
        </p:nvPicPr>
        <p:blipFill>
          <a:blip r:embed="rId4"/>
          <a:srcRect/>
          <a:stretch>
            <a:fillRect/>
          </a:stretch>
        </p:blipFill>
        <p:spPr>
          <a:xfrm>
            <a:off x="12050205" y="432250"/>
            <a:ext cx="2153458" cy="845232"/>
          </a:xfrm>
          <a:prstGeom prst="rect">
            <a:avLst/>
          </a:prstGeom>
        </p:spPr>
      </p:pic>
      <p:pic>
        <p:nvPicPr>
          <p:cNvPr id="8" name="Picture 8"/>
          <p:cNvPicPr>
            <a:picLocks noChangeAspect="1"/>
          </p:cNvPicPr>
          <p:nvPr/>
        </p:nvPicPr>
        <p:blipFill>
          <a:blip r:embed="rId5"/>
          <a:srcRect/>
          <a:stretch>
            <a:fillRect/>
          </a:stretch>
        </p:blipFill>
        <p:spPr>
          <a:xfrm>
            <a:off x="15059598" y="432250"/>
            <a:ext cx="2601437" cy="74563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0503817" y="3291457"/>
            <a:ext cx="6654528" cy="511566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0805704" y="3512520"/>
            <a:ext cx="6097765" cy="4687657"/>
          </a:xfrm>
          <a:prstGeom prst="rect">
            <a:avLst/>
          </a:prstGeom>
        </p:spPr>
      </p:pic>
      <p:pic>
        <p:nvPicPr>
          <p:cNvPr id="11" name="Picture 11"/>
          <p:cNvPicPr>
            <a:picLocks noChangeAspect="1"/>
          </p:cNvPicPr>
          <p:nvPr/>
        </p:nvPicPr>
        <p:blipFill>
          <a:blip r:embed="rId10"/>
          <a:srcRect/>
          <a:stretch>
            <a:fillRect/>
          </a:stretch>
        </p:blipFill>
        <p:spPr>
          <a:xfrm>
            <a:off x="11933868" y="3084591"/>
            <a:ext cx="3841436" cy="4635217"/>
          </a:xfrm>
          <a:prstGeom prst="rect">
            <a:avLst/>
          </a:prstGeom>
        </p:spPr>
      </p:pic>
      <p:pic>
        <p:nvPicPr>
          <p:cNvPr id="12" name="Picture 12"/>
          <p:cNvPicPr>
            <a:picLocks noChangeAspect="1"/>
          </p:cNvPicPr>
          <p:nvPr/>
        </p:nvPicPr>
        <p:blipFill>
          <a:blip r:embed="rId11"/>
          <a:srcRect/>
          <a:stretch>
            <a:fillRect/>
          </a:stretch>
        </p:blipFill>
        <p:spPr>
          <a:xfrm>
            <a:off x="281489" y="8826421"/>
            <a:ext cx="3235566" cy="1079870"/>
          </a:xfrm>
          <a:prstGeom prst="rect">
            <a:avLst/>
          </a:prstGeom>
        </p:spPr>
      </p:pic>
      <p:grpSp>
        <p:nvGrpSpPr>
          <p:cNvPr id="13" name="Group 13"/>
          <p:cNvGrpSpPr/>
          <p:nvPr/>
        </p:nvGrpSpPr>
        <p:grpSpPr>
          <a:xfrm>
            <a:off x="717819" y="882045"/>
            <a:ext cx="10417289" cy="5199368"/>
            <a:chOff x="0" y="0"/>
            <a:chExt cx="13889718" cy="6932491"/>
          </a:xfrm>
        </p:grpSpPr>
        <p:sp>
          <p:nvSpPr>
            <p:cNvPr id="14" name="TextBox 14"/>
            <p:cNvSpPr txBox="1"/>
            <p:nvPr/>
          </p:nvSpPr>
          <p:spPr>
            <a:xfrm>
              <a:off x="0" y="9525"/>
              <a:ext cx="13889718" cy="693208"/>
            </a:xfrm>
            <a:prstGeom prst="rect">
              <a:avLst/>
            </a:prstGeom>
          </p:spPr>
          <p:txBody>
            <a:bodyPr lIns="0" tIns="0" rIns="0" bIns="0" rtlCol="0" anchor="t">
              <a:spAutoFit/>
            </a:bodyPr>
            <a:lstStyle/>
            <a:p>
              <a:pPr>
                <a:lnSpc>
                  <a:spcPts val="4024"/>
                </a:lnSpc>
              </a:pPr>
              <a:endParaRPr/>
            </a:p>
          </p:txBody>
        </p:sp>
        <p:sp>
          <p:nvSpPr>
            <p:cNvPr id="15" name="TextBox 15"/>
            <p:cNvSpPr txBox="1"/>
            <p:nvPr/>
          </p:nvSpPr>
          <p:spPr>
            <a:xfrm>
              <a:off x="0" y="1604206"/>
              <a:ext cx="13889718" cy="5328285"/>
            </a:xfrm>
            <a:prstGeom prst="rect">
              <a:avLst/>
            </a:prstGeom>
          </p:spPr>
          <p:txBody>
            <a:bodyPr lIns="0" tIns="0" rIns="0" bIns="0" rtlCol="0" anchor="t">
              <a:spAutoFit/>
            </a:bodyPr>
            <a:lstStyle/>
            <a:p>
              <a:pPr>
                <a:lnSpc>
                  <a:spcPts val="10439"/>
                </a:lnSpc>
              </a:pPr>
              <a:r>
                <a:rPr lang="en-US" sz="9000" spc="-89" dirty="0">
                  <a:solidFill>
                    <a:srgbClr val="FDFDFD"/>
                  </a:solidFill>
                  <a:latin typeface="Open Sans" panose="020B0606030504020204" pitchFamily="34" charset="0"/>
                  <a:ea typeface="Open Sans" panose="020B0606030504020204" pitchFamily="34" charset="0"/>
                  <a:cs typeface="Open Sans" panose="020B0606030504020204" pitchFamily="34" charset="0"/>
                </a:rPr>
                <a:t>The Rutgers Culture of Health School Program</a:t>
              </a:r>
            </a:p>
          </p:txBody>
        </p:sp>
      </p:grpSp>
      <p:sp>
        <p:nvSpPr>
          <p:cNvPr id="16" name="TextBox 16"/>
          <p:cNvSpPr txBox="1"/>
          <p:nvPr/>
        </p:nvSpPr>
        <p:spPr>
          <a:xfrm>
            <a:off x="756505" y="6457377"/>
            <a:ext cx="8674154" cy="887095"/>
          </a:xfrm>
          <a:prstGeom prst="rect">
            <a:avLst/>
          </a:prstGeom>
        </p:spPr>
        <p:txBody>
          <a:bodyPr lIns="0" tIns="0" rIns="0" bIns="0" rtlCol="0" anchor="t">
            <a:spAutoFit/>
          </a:bodyPr>
          <a:lstStyle/>
          <a:p>
            <a:pPr>
              <a:lnSpc>
                <a:spcPts val="7280"/>
              </a:lnSpc>
            </a:pPr>
            <a:r>
              <a:rPr lang="en-US" sz="5200" dirty="0">
                <a:solidFill>
                  <a:srgbClr val="FDFDFD"/>
                </a:solidFill>
                <a:latin typeface="Open Sans"/>
              </a:rPr>
              <a:t>Lesson 1: Eat More Not Less</a:t>
            </a:r>
          </a:p>
        </p:txBody>
      </p:sp>
      <p:sp>
        <p:nvSpPr>
          <p:cNvPr id="17" name="TextBox 17"/>
          <p:cNvSpPr txBox="1"/>
          <p:nvPr/>
        </p:nvSpPr>
        <p:spPr>
          <a:xfrm>
            <a:off x="12920909" y="7624558"/>
            <a:ext cx="2246805" cy="887095"/>
          </a:xfrm>
          <a:prstGeom prst="rect">
            <a:avLst/>
          </a:prstGeom>
        </p:spPr>
        <p:txBody>
          <a:bodyPr lIns="0" tIns="0" rIns="0" bIns="0" rtlCol="0" anchor="t">
            <a:spAutoFit/>
          </a:bodyPr>
          <a:lstStyle/>
          <a:p>
            <a:pPr>
              <a:lnSpc>
                <a:spcPts val="7280"/>
              </a:lnSpc>
            </a:pPr>
            <a:r>
              <a:rPr lang="en-US" sz="5200">
                <a:solidFill>
                  <a:srgbClr val="38B6FF"/>
                </a:solidFill>
                <a:latin typeface="Open Sans Bold"/>
              </a:rPr>
              <a:t>RCHSP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0027"/>
        </a:solidFill>
        <a:effectLst/>
      </p:bgPr>
    </p:bg>
    <p:spTree>
      <p:nvGrpSpPr>
        <p:cNvPr id="1" name=""/>
        <p:cNvGrpSpPr/>
        <p:nvPr/>
      </p:nvGrpSpPr>
      <p:grpSpPr>
        <a:xfrm>
          <a:off x="0" y="0"/>
          <a:ext cx="0" cy="0"/>
          <a:chOff x="0" y="0"/>
          <a:chExt cx="0" cy="0"/>
        </a:xfrm>
      </p:grpSpPr>
      <p:sp>
        <p:nvSpPr>
          <p:cNvPr id="2" name="TextBox 2"/>
          <p:cNvSpPr txBox="1"/>
          <p:nvPr/>
        </p:nvSpPr>
        <p:spPr>
          <a:xfrm>
            <a:off x="838200" y="306450"/>
            <a:ext cx="11010900" cy="2302297"/>
          </a:xfrm>
          <a:prstGeom prst="rect">
            <a:avLst/>
          </a:prstGeom>
        </p:spPr>
        <p:txBody>
          <a:bodyPr wrap="square" lIns="0" tIns="0" rIns="0" bIns="0" rtlCol="0" anchor="t">
            <a:spAutoFit/>
          </a:bodyPr>
          <a:lstStyle/>
          <a:p>
            <a:pPr>
              <a:lnSpc>
                <a:spcPts val="9295"/>
              </a:lnSpc>
            </a:pPr>
            <a:r>
              <a:rPr lang="en-US" sz="6500" spc="65" dirty="0">
                <a:solidFill>
                  <a:srgbClr val="FDFDFD"/>
                </a:solidFill>
                <a:latin typeface="Open Sans" panose="020B0606030504020204" pitchFamily="34" charset="0"/>
                <a:ea typeface="Open Sans" panose="020B0606030504020204" pitchFamily="34" charset="0"/>
                <a:cs typeface="Open Sans" panose="020B0606030504020204" pitchFamily="34" charset="0"/>
              </a:rPr>
              <a:t>Introduction to the</a:t>
            </a:r>
          </a:p>
          <a:p>
            <a:pPr>
              <a:lnSpc>
                <a:spcPts val="9295"/>
              </a:lnSpc>
            </a:pPr>
            <a:r>
              <a:rPr lang="en-US" sz="6500" spc="65" dirty="0">
                <a:solidFill>
                  <a:srgbClr val="FDFDFD"/>
                </a:solidFill>
                <a:latin typeface="Open Sans" panose="020B0606030504020204" pitchFamily="34" charset="0"/>
                <a:ea typeface="Open Sans" panose="020B0606030504020204" pitchFamily="34" charset="0"/>
                <a:cs typeface="Open Sans" panose="020B0606030504020204" pitchFamily="34" charset="0"/>
              </a:rPr>
              <a:t>RCHSP Program</a:t>
            </a:r>
          </a:p>
        </p:txBody>
      </p:sp>
      <p:sp>
        <p:nvSpPr>
          <p:cNvPr id="3" name="AutoShape 3"/>
          <p:cNvSpPr/>
          <p:nvPr/>
        </p:nvSpPr>
        <p:spPr>
          <a:xfrm>
            <a:off x="7418246" y="2756887"/>
            <a:ext cx="10869754" cy="125413"/>
          </a:xfrm>
          <a:prstGeom prst="rect">
            <a:avLst/>
          </a:prstGeom>
          <a:solidFill>
            <a:srgbClr val="9AC33F"/>
          </a:solidFill>
        </p:spPr>
      </p:sp>
      <p:grpSp>
        <p:nvGrpSpPr>
          <p:cNvPr id="20" name="Group 20"/>
          <p:cNvGrpSpPr/>
          <p:nvPr/>
        </p:nvGrpSpPr>
        <p:grpSpPr>
          <a:xfrm>
            <a:off x="15771492" y="-27034"/>
            <a:ext cx="2516508" cy="2404055"/>
            <a:chOff x="0" y="0"/>
            <a:chExt cx="3355344" cy="3205407"/>
          </a:xfrm>
        </p:grpSpPr>
        <p:sp>
          <p:nvSpPr>
            <p:cNvPr id="21" name="AutoShape 21"/>
            <p:cNvSpPr/>
            <p:nvPr/>
          </p:nvSpPr>
          <p:spPr>
            <a:xfrm>
              <a:off x="0" y="0"/>
              <a:ext cx="3355344" cy="3205407"/>
            </a:xfrm>
            <a:prstGeom prst="rect">
              <a:avLst/>
            </a:prstGeom>
            <a:solidFill>
              <a:srgbClr val="FDFDFD"/>
            </a:solidFill>
          </p:spPr>
        </p:sp>
        <p:pic>
          <p:nvPicPr>
            <p:cNvPr id="22" name="Picture 22"/>
            <p:cNvPicPr>
              <a:picLocks noChangeAspect="1"/>
            </p:cNvPicPr>
            <p:nvPr/>
          </p:nvPicPr>
          <p:blipFill>
            <a:blip r:embed="rId3"/>
            <a:srcRect/>
            <a:stretch>
              <a:fillRect/>
            </a:stretch>
          </p:blipFill>
          <p:spPr>
            <a:xfrm>
              <a:off x="457876" y="169399"/>
              <a:ext cx="2388793" cy="2882404"/>
            </a:xfrm>
            <a:prstGeom prst="rect">
              <a:avLst/>
            </a:prstGeom>
          </p:spPr>
        </p:pic>
      </p:grpSp>
      <p:sp>
        <p:nvSpPr>
          <p:cNvPr id="46" name="TextBox 16">
            <a:extLst>
              <a:ext uri="{FF2B5EF4-FFF2-40B4-BE49-F238E27FC236}">
                <a16:creationId xmlns:a16="http://schemas.microsoft.com/office/drawing/2014/main" id="{BB1AE0C8-F1E3-D147-8ADC-58770A8739A1}"/>
              </a:ext>
            </a:extLst>
          </p:cNvPr>
          <p:cNvSpPr txBox="1"/>
          <p:nvPr/>
        </p:nvSpPr>
        <p:spPr>
          <a:xfrm>
            <a:off x="3918081" y="3178579"/>
            <a:ext cx="5454519" cy="6438173"/>
          </a:xfrm>
          <a:prstGeom prst="rect">
            <a:avLst/>
          </a:prstGeom>
        </p:spPr>
        <p:txBody>
          <a:bodyPr wrap="square" lIns="0" tIns="0" rIns="0" bIns="0" rtlCol="0" anchor="t">
            <a:spAutoFit/>
          </a:bodyPr>
          <a:lstStyle/>
          <a:p>
            <a:pPr>
              <a:lnSpc>
                <a:spcPts val="7280"/>
              </a:lnSpc>
            </a:pPr>
            <a:r>
              <a:rPr lang="en-US" sz="4800" dirty="0">
                <a:solidFill>
                  <a:srgbClr val="FDFDFD"/>
                </a:solidFill>
                <a:latin typeface="Open Sans"/>
              </a:rPr>
              <a:t>Physical Literacy:</a:t>
            </a:r>
          </a:p>
          <a:p>
            <a:pPr marL="685800" indent="-685800">
              <a:lnSpc>
                <a:spcPts val="7280"/>
              </a:lnSpc>
              <a:buFont typeface="Arial" panose="020B0604020202020204" pitchFamily="34" charset="0"/>
              <a:buChar char="•"/>
            </a:pPr>
            <a:r>
              <a:rPr lang="en-US" sz="3600" dirty="0">
                <a:solidFill>
                  <a:srgbClr val="FDFDFD"/>
                </a:solidFill>
                <a:latin typeface="Open Sans"/>
              </a:rPr>
              <a:t>Introduction</a:t>
            </a:r>
          </a:p>
          <a:p>
            <a:pPr marL="685800" indent="-685800">
              <a:lnSpc>
                <a:spcPts val="7280"/>
              </a:lnSpc>
              <a:buFont typeface="Arial" panose="020B0604020202020204" pitchFamily="34" charset="0"/>
              <a:buChar char="•"/>
            </a:pPr>
            <a:r>
              <a:rPr lang="en-US" sz="3600" dirty="0">
                <a:solidFill>
                  <a:srgbClr val="FDFDFD"/>
                </a:solidFill>
                <a:latin typeface="Open Sans"/>
              </a:rPr>
              <a:t>Endurance</a:t>
            </a:r>
          </a:p>
          <a:p>
            <a:pPr marL="685800" indent="-685800">
              <a:lnSpc>
                <a:spcPts val="7280"/>
              </a:lnSpc>
              <a:buFont typeface="Arial" panose="020B0604020202020204" pitchFamily="34" charset="0"/>
              <a:buChar char="•"/>
            </a:pPr>
            <a:r>
              <a:rPr lang="en-US" sz="3600" dirty="0">
                <a:solidFill>
                  <a:srgbClr val="FDFDFD"/>
                </a:solidFill>
                <a:latin typeface="Open Sans"/>
              </a:rPr>
              <a:t>Strength</a:t>
            </a:r>
          </a:p>
          <a:p>
            <a:pPr marL="685800" indent="-685800">
              <a:lnSpc>
                <a:spcPts val="7280"/>
              </a:lnSpc>
              <a:buFont typeface="Arial" panose="020B0604020202020204" pitchFamily="34" charset="0"/>
              <a:buChar char="•"/>
            </a:pPr>
            <a:r>
              <a:rPr lang="en-US" sz="3600" dirty="0">
                <a:solidFill>
                  <a:srgbClr val="FDFDFD"/>
                </a:solidFill>
                <a:latin typeface="Open Sans"/>
              </a:rPr>
              <a:t>Coordination</a:t>
            </a:r>
          </a:p>
          <a:p>
            <a:pPr marL="685800" indent="-685800">
              <a:lnSpc>
                <a:spcPts val="7280"/>
              </a:lnSpc>
              <a:buFont typeface="Arial" panose="020B0604020202020204" pitchFamily="34" charset="0"/>
              <a:buChar char="•"/>
            </a:pPr>
            <a:r>
              <a:rPr lang="en-US" sz="3600" dirty="0">
                <a:solidFill>
                  <a:srgbClr val="FDFDFD"/>
                </a:solidFill>
                <a:latin typeface="Open Sans"/>
              </a:rPr>
              <a:t>Power</a:t>
            </a:r>
          </a:p>
          <a:p>
            <a:pPr marL="685800" indent="-685800">
              <a:lnSpc>
                <a:spcPts val="7280"/>
              </a:lnSpc>
              <a:buFont typeface="Arial" panose="020B0604020202020204" pitchFamily="34" charset="0"/>
              <a:buChar char="•"/>
            </a:pPr>
            <a:r>
              <a:rPr lang="en-US" sz="3600" dirty="0">
                <a:solidFill>
                  <a:srgbClr val="FDFDFD"/>
                </a:solidFill>
                <a:latin typeface="Open Sans"/>
              </a:rPr>
              <a:t>Balance</a:t>
            </a:r>
          </a:p>
        </p:txBody>
      </p:sp>
      <p:sp>
        <p:nvSpPr>
          <p:cNvPr id="48" name="TextBox 16">
            <a:extLst>
              <a:ext uri="{FF2B5EF4-FFF2-40B4-BE49-F238E27FC236}">
                <a16:creationId xmlns:a16="http://schemas.microsoft.com/office/drawing/2014/main" id="{62E5C506-43CE-314C-ACC0-208934503612}"/>
              </a:ext>
            </a:extLst>
          </p:cNvPr>
          <p:cNvSpPr txBox="1"/>
          <p:nvPr/>
        </p:nvSpPr>
        <p:spPr>
          <a:xfrm>
            <a:off x="12681081" y="3178579"/>
            <a:ext cx="5454519" cy="6438173"/>
          </a:xfrm>
          <a:prstGeom prst="rect">
            <a:avLst/>
          </a:prstGeom>
        </p:spPr>
        <p:txBody>
          <a:bodyPr wrap="square" lIns="0" tIns="0" rIns="0" bIns="0" rtlCol="0" anchor="t">
            <a:spAutoFit/>
          </a:bodyPr>
          <a:lstStyle/>
          <a:p>
            <a:pPr>
              <a:lnSpc>
                <a:spcPts val="7280"/>
              </a:lnSpc>
            </a:pPr>
            <a:r>
              <a:rPr lang="en-US" sz="4800" dirty="0">
                <a:solidFill>
                  <a:srgbClr val="FDFDFD"/>
                </a:solidFill>
                <a:latin typeface="Open Sans"/>
              </a:rPr>
              <a:t>Nutrition Literacy:</a:t>
            </a:r>
          </a:p>
          <a:p>
            <a:pPr marL="685800" indent="-685800">
              <a:lnSpc>
                <a:spcPts val="7280"/>
              </a:lnSpc>
              <a:buFont typeface="Arial" panose="020B0604020202020204" pitchFamily="34" charset="0"/>
              <a:buChar char="•"/>
            </a:pPr>
            <a:r>
              <a:rPr lang="en-US" sz="3600" dirty="0">
                <a:solidFill>
                  <a:srgbClr val="FDFDFD"/>
                </a:solidFill>
                <a:latin typeface="Open Sans"/>
              </a:rPr>
              <a:t>Eat More Not Less</a:t>
            </a:r>
          </a:p>
          <a:p>
            <a:pPr marL="685800" indent="-685800">
              <a:lnSpc>
                <a:spcPts val="7280"/>
              </a:lnSpc>
              <a:buFont typeface="Arial" panose="020B0604020202020204" pitchFamily="34" charset="0"/>
              <a:buChar char="•"/>
            </a:pPr>
            <a:r>
              <a:rPr lang="en-US" sz="3600" dirty="0">
                <a:solidFill>
                  <a:srgbClr val="FDFDFD"/>
                </a:solidFill>
                <a:latin typeface="Open Sans"/>
              </a:rPr>
              <a:t>Get Real Eat Real</a:t>
            </a:r>
          </a:p>
          <a:p>
            <a:pPr marL="685800" indent="-685800">
              <a:lnSpc>
                <a:spcPts val="7280"/>
              </a:lnSpc>
              <a:buFont typeface="Arial" panose="020B0604020202020204" pitchFamily="34" charset="0"/>
              <a:buChar char="•"/>
            </a:pPr>
            <a:r>
              <a:rPr lang="en-US" sz="3600" dirty="0">
                <a:solidFill>
                  <a:srgbClr val="FDFDFD"/>
                </a:solidFill>
                <a:latin typeface="Open Sans"/>
              </a:rPr>
              <a:t>Food Advertising</a:t>
            </a:r>
          </a:p>
          <a:p>
            <a:pPr marL="685800" indent="-685800">
              <a:lnSpc>
                <a:spcPts val="7280"/>
              </a:lnSpc>
              <a:buFont typeface="Arial" panose="020B0604020202020204" pitchFamily="34" charset="0"/>
              <a:buChar char="•"/>
            </a:pPr>
            <a:r>
              <a:rPr lang="en-US" sz="3600" dirty="0">
                <a:solidFill>
                  <a:srgbClr val="FDFDFD"/>
                </a:solidFill>
                <a:latin typeface="Open Sans"/>
              </a:rPr>
              <a:t>Nutrition Facts Label</a:t>
            </a:r>
          </a:p>
          <a:p>
            <a:pPr marL="685800" indent="-685800">
              <a:lnSpc>
                <a:spcPts val="7280"/>
              </a:lnSpc>
              <a:buFont typeface="Arial" panose="020B0604020202020204" pitchFamily="34" charset="0"/>
              <a:buChar char="•"/>
            </a:pPr>
            <a:r>
              <a:rPr lang="en-US" sz="3600" dirty="0">
                <a:solidFill>
                  <a:srgbClr val="FDFDFD"/>
                </a:solidFill>
                <a:latin typeface="Open Sans"/>
              </a:rPr>
              <a:t>Kitchen Tools</a:t>
            </a:r>
          </a:p>
          <a:p>
            <a:pPr marL="685800" indent="-685800">
              <a:lnSpc>
                <a:spcPts val="7280"/>
              </a:lnSpc>
              <a:buFont typeface="Arial" panose="020B0604020202020204" pitchFamily="34" charset="0"/>
              <a:buChar char="•"/>
            </a:pPr>
            <a:r>
              <a:rPr lang="en-US" sz="3600" dirty="0">
                <a:solidFill>
                  <a:srgbClr val="FDFDFD"/>
                </a:solidFill>
                <a:latin typeface="Open Sans"/>
              </a:rPr>
              <a:t>Food Safety</a:t>
            </a:r>
          </a:p>
        </p:txBody>
      </p:sp>
      <p:pic>
        <p:nvPicPr>
          <p:cNvPr id="7" name="Picture 6" descr="Fruits and vegetables in a basket">
            <a:extLst>
              <a:ext uri="{FF2B5EF4-FFF2-40B4-BE49-F238E27FC236}">
                <a16:creationId xmlns:a16="http://schemas.microsoft.com/office/drawing/2014/main" id="{88E92754-2CB2-6E4C-9E26-B5658D6E5DC5}"/>
              </a:ext>
            </a:extLst>
          </p:cNvPr>
          <p:cNvPicPr>
            <a:picLocks noChangeAspect="1"/>
          </p:cNvPicPr>
          <p:nvPr/>
        </p:nvPicPr>
        <p:blipFill rotWithShape="1">
          <a:blip r:embed="rId4">
            <a:extLst>
              <a:ext uri="{28A0092B-C50C-407E-A947-70E740481C1C}">
                <a14:useLocalDpi xmlns:a14="http://schemas.microsoft.com/office/drawing/2010/main" val="0"/>
              </a:ext>
            </a:extLst>
          </a:blip>
          <a:srcRect l="3868" r="58474"/>
          <a:stretch/>
        </p:blipFill>
        <p:spPr>
          <a:xfrm>
            <a:off x="8962463" y="3608450"/>
            <a:ext cx="3305737" cy="5578430"/>
          </a:xfrm>
          <a:prstGeom prst="rect">
            <a:avLst/>
          </a:prstGeom>
        </p:spPr>
      </p:pic>
      <p:pic>
        <p:nvPicPr>
          <p:cNvPr id="11" name="Picture 10" descr="Father and daughters exercising">
            <a:extLst>
              <a:ext uri="{FF2B5EF4-FFF2-40B4-BE49-F238E27FC236}">
                <a16:creationId xmlns:a16="http://schemas.microsoft.com/office/drawing/2014/main" id="{760A7945-A921-254D-8DD1-027199D50DB4}"/>
              </a:ext>
            </a:extLst>
          </p:cNvPr>
          <p:cNvPicPr>
            <a:picLocks noChangeAspect="1"/>
          </p:cNvPicPr>
          <p:nvPr/>
        </p:nvPicPr>
        <p:blipFill rotWithShape="1">
          <a:blip r:embed="rId5">
            <a:extLst>
              <a:ext uri="{28A0092B-C50C-407E-A947-70E740481C1C}">
                <a14:useLocalDpi xmlns:a14="http://schemas.microsoft.com/office/drawing/2010/main" val="0"/>
              </a:ext>
            </a:extLst>
          </a:blip>
          <a:srcRect l="18664" t="15185" r="46057"/>
          <a:stretch/>
        </p:blipFill>
        <p:spPr>
          <a:xfrm>
            <a:off x="-17452" y="3390900"/>
            <a:ext cx="3675052" cy="5878513"/>
          </a:xfrm>
          <a:prstGeom prst="rect">
            <a:avLst/>
          </a:prstGeom>
        </p:spPr>
      </p:pic>
    </p:spTree>
    <p:extLst>
      <p:ext uri="{BB962C8B-B14F-4D97-AF65-F5344CB8AC3E}">
        <p14:creationId xmlns:p14="http://schemas.microsoft.com/office/powerpoint/2010/main" val="28334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D818"/>
        </a:solidFill>
        <a:effectLst/>
      </p:bgPr>
    </p:bg>
    <p:spTree>
      <p:nvGrpSpPr>
        <p:cNvPr id="1" name=""/>
        <p:cNvGrpSpPr/>
        <p:nvPr/>
      </p:nvGrpSpPr>
      <p:grpSpPr>
        <a:xfrm>
          <a:off x="0" y="0"/>
          <a:ext cx="0" cy="0"/>
          <a:chOff x="0" y="0"/>
          <a:chExt cx="0" cy="0"/>
        </a:xfrm>
      </p:grpSpPr>
      <p:sp>
        <p:nvSpPr>
          <p:cNvPr id="2" name="AutoShape 2"/>
          <p:cNvSpPr/>
          <p:nvPr/>
        </p:nvSpPr>
        <p:spPr>
          <a:xfrm>
            <a:off x="14430812" y="-228992"/>
            <a:ext cx="4086181" cy="3387522"/>
          </a:xfrm>
          <a:prstGeom prst="rect">
            <a:avLst/>
          </a:prstGeom>
          <a:solidFill>
            <a:srgbClr val="FDFDFD"/>
          </a:solidFill>
        </p:spPr>
      </p:sp>
      <p:grpSp>
        <p:nvGrpSpPr>
          <p:cNvPr id="3" name="Group 3"/>
          <p:cNvGrpSpPr/>
          <p:nvPr/>
        </p:nvGrpSpPr>
        <p:grpSpPr>
          <a:xfrm>
            <a:off x="1072668" y="7371057"/>
            <a:ext cx="1887243" cy="1887243"/>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sp>
      </p:grpSp>
      <p:grpSp>
        <p:nvGrpSpPr>
          <p:cNvPr id="5" name="Group 5"/>
          <p:cNvGrpSpPr>
            <a:grpSpLocks noChangeAspect="1"/>
          </p:cNvGrpSpPr>
          <p:nvPr/>
        </p:nvGrpSpPr>
        <p:grpSpPr>
          <a:xfrm>
            <a:off x="1965132" y="7182178"/>
            <a:ext cx="1319595" cy="1319595"/>
            <a:chOff x="-2540" y="-2540"/>
            <a:chExt cx="6355080" cy="6355080"/>
          </a:xfrm>
        </p:grpSpPr>
        <p:sp>
          <p:nvSpPr>
            <p:cNvPr id="6" name="Freeform 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9AC33F"/>
            </a:solidFill>
          </p:spPr>
        </p:sp>
      </p:grpSp>
      <p:sp>
        <p:nvSpPr>
          <p:cNvPr id="7" name="AutoShape 7"/>
          <p:cNvSpPr/>
          <p:nvPr/>
        </p:nvSpPr>
        <p:spPr>
          <a:xfrm>
            <a:off x="17140215" y="-2738378"/>
            <a:ext cx="119085" cy="8229600"/>
          </a:xfrm>
          <a:prstGeom prst="rect">
            <a:avLst/>
          </a:prstGeom>
          <a:solidFill>
            <a:srgbClr val="9AC33F"/>
          </a:solidFill>
        </p:spPr>
      </p:sp>
      <p:grpSp>
        <p:nvGrpSpPr>
          <p:cNvPr id="8" name="Group 8"/>
          <p:cNvGrpSpPr/>
          <p:nvPr/>
        </p:nvGrpSpPr>
        <p:grpSpPr>
          <a:xfrm>
            <a:off x="-1192359" y="1321808"/>
            <a:ext cx="12731873" cy="2604687"/>
            <a:chOff x="1899195" y="-142875"/>
            <a:chExt cx="14493010" cy="3472915"/>
          </a:xfrm>
        </p:grpSpPr>
        <p:sp>
          <p:nvSpPr>
            <p:cNvPr id="9" name="TextBox 9"/>
            <p:cNvSpPr txBox="1"/>
            <p:nvPr/>
          </p:nvSpPr>
          <p:spPr>
            <a:xfrm>
              <a:off x="4811615" y="-142875"/>
              <a:ext cx="11545957" cy="3472915"/>
            </a:xfrm>
            <a:prstGeom prst="rect">
              <a:avLst/>
            </a:prstGeom>
          </p:spPr>
          <p:txBody>
            <a:bodyPr wrap="square" lIns="0" tIns="0" rIns="0" bIns="0" rtlCol="0" anchor="t">
              <a:spAutoFit/>
            </a:bodyPr>
            <a:lstStyle/>
            <a:p>
              <a:pPr>
                <a:lnSpc>
                  <a:spcPts val="10500"/>
                </a:lnSpc>
              </a:pPr>
              <a:r>
                <a:rPr lang="en-US" sz="7500" spc="825" dirty="0">
                  <a:solidFill>
                    <a:srgbClr val="CC0535"/>
                  </a:solidFill>
                  <a:latin typeface="Open Sans" panose="020B0606030504020204" pitchFamily="34" charset="0"/>
                  <a:ea typeface="Open Sans" panose="020B0606030504020204" pitchFamily="34" charset="0"/>
                  <a:cs typeface="Open Sans" panose="020B0606030504020204" pitchFamily="34" charset="0"/>
                </a:rPr>
                <a:t>Today’s  Schedule:</a:t>
              </a:r>
            </a:p>
          </p:txBody>
        </p:sp>
        <p:sp>
          <p:nvSpPr>
            <p:cNvPr id="10" name="AutoShape 10"/>
            <p:cNvSpPr/>
            <p:nvPr/>
          </p:nvSpPr>
          <p:spPr>
            <a:xfrm>
              <a:off x="1899195" y="2006314"/>
              <a:ext cx="14493010" cy="167217"/>
            </a:xfrm>
            <a:prstGeom prst="rect">
              <a:avLst/>
            </a:prstGeom>
            <a:solidFill>
              <a:srgbClr val="6198CE"/>
            </a:solidFill>
          </p:spPr>
        </p:sp>
      </p:grpSp>
      <p:sp>
        <p:nvSpPr>
          <p:cNvPr id="11" name="AutoShape 11"/>
          <p:cNvSpPr/>
          <p:nvPr/>
        </p:nvSpPr>
        <p:spPr>
          <a:xfrm>
            <a:off x="-211377" y="-176148"/>
            <a:ext cx="1023248" cy="1190339"/>
          </a:xfrm>
          <a:prstGeom prst="rect">
            <a:avLst/>
          </a:prstGeom>
          <a:solidFill>
            <a:srgbClr val="FDFDFD"/>
          </a:solidFill>
        </p:spPr>
      </p:sp>
      <p:sp>
        <p:nvSpPr>
          <p:cNvPr id="12" name="TextBox 12"/>
          <p:cNvSpPr txBox="1"/>
          <p:nvPr/>
        </p:nvSpPr>
        <p:spPr>
          <a:xfrm>
            <a:off x="4273001" y="3928738"/>
            <a:ext cx="12473465" cy="6296596"/>
          </a:xfrm>
          <a:prstGeom prst="rect">
            <a:avLst/>
          </a:prstGeom>
        </p:spPr>
        <p:txBody>
          <a:bodyPr wrap="square" lIns="0" tIns="0" rIns="0" bIns="0" rtlCol="0" anchor="t">
            <a:spAutoFit/>
          </a:bodyPr>
          <a:lstStyle/>
          <a:p>
            <a:pPr marL="914400" indent="-914400">
              <a:lnSpc>
                <a:spcPts val="7050"/>
              </a:lnSpc>
              <a:buFont typeface="+mj-lt"/>
              <a:buAutoNum type="arabicPeriod"/>
            </a:pPr>
            <a:r>
              <a:rPr lang="en-US" sz="4700" spc="47" dirty="0">
                <a:solidFill>
                  <a:srgbClr val="004A89"/>
                </a:solidFill>
                <a:latin typeface="Glacial Indifference"/>
              </a:rPr>
              <a:t>Introduction to Eat More Not Less Method</a:t>
            </a:r>
          </a:p>
          <a:p>
            <a:pPr marL="1371600" lvl="1" indent="-914400">
              <a:lnSpc>
                <a:spcPts val="7050"/>
              </a:lnSpc>
              <a:buFont typeface="Arial" panose="020B0604020202020204" pitchFamily="34" charset="0"/>
              <a:buChar char="•"/>
            </a:pPr>
            <a:r>
              <a:rPr lang="en-US" sz="4700" spc="47" dirty="0">
                <a:solidFill>
                  <a:srgbClr val="004A89"/>
                </a:solidFill>
                <a:latin typeface="Glacial Indifference"/>
              </a:rPr>
              <a:t>How to Use MyPlate to Eat More Vegetables</a:t>
            </a:r>
          </a:p>
          <a:p>
            <a:pPr marL="914400" indent="-914400">
              <a:lnSpc>
                <a:spcPts val="7050"/>
              </a:lnSpc>
              <a:buFont typeface="+mj-lt"/>
              <a:buAutoNum type="arabicPeriod"/>
            </a:pPr>
            <a:r>
              <a:rPr lang="en-US" sz="4700" spc="47" dirty="0">
                <a:solidFill>
                  <a:srgbClr val="004A89"/>
                </a:solidFill>
                <a:latin typeface="Glacial Indifference"/>
              </a:rPr>
              <a:t>Watch Eat More Not Less Video </a:t>
            </a:r>
          </a:p>
          <a:p>
            <a:pPr marL="914400" indent="-914400">
              <a:lnSpc>
                <a:spcPts val="7050"/>
              </a:lnSpc>
              <a:buFont typeface="+mj-lt"/>
              <a:buAutoNum type="arabicPeriod"/>
            </a:pPr>
            <a:r>
              <a:rPr lang="en-US" sz="4700" spc="47" dirty="0">
                <a:solidFill>
                  <a:srgbClr val="004A89"/>
                </a:solidFill>
                <a:latin typeface="Glacial Indifference"/>
              </a:rPr>
              <a:t>Discuss the Video </a:t>
            </a:r>
          </a:p>
          <a:p>
            <a:pPr marL="914400" indent="-914400">
              <a:lnSpc>
                <a:spcPts val="7050"/>
              </a:lnSpc>
              <a:buFont typeface="+mj-lt"/>
              <a:buAutoNum type="arabicPeriod"/>
            </a:pPr>
            <a:r>
              <a:rPr lang="en-US" sz="4700" spc="47" dirty="0">
                <a:solidFill>
                  <a:srgbClr val="004A89"/>
                </a:solidFill>
                <a:latin typeface="Glacial Indifference"/>
              </a:rPr>
              <a:t>Activity: Design Your Own MyPlate Snack</a:t>
            </a:r>
          </a:p>
          <a:p>
            <a:pPr marL="914400" indent="-914400">
              <a:lnSpc>
                <a:spcPts val="7050"/>
              </a:lnSpc>
              <a:buFont typeface="+mj-lt"/>
              <a:buAutoNum type="arabicPeriod"/>
            </a:pPr>
            <a:endParaRPr lang="en-US" sz="4700" spc="47" dirty="0">
              <a:solidFill>
                <a:srgbClr val="004A89"/>
              </a:solidFill>
              <a:latin typeface="Glacial Indifference"/>
            </a:endParaRPr>
          </a:p>
        </p:txBody>
      </p:sp>
      <p:pic>
        <p:nvPicPr>
          <p:cNvPr id="13" name="Picture 13"/>
          <p:cNvPicPr>
            <a:picLocks noChangeAspect="1"/>
          </p:cNvPicPr>
          <p:nvPr/>
        </p:nvPicPr>
        <p:blipFill>
          <a:blip r:embed="rId2"/>
          <a:srcRect/>
          <a:stretch>
            <a:fillRect/>
          </a:stretch>
        </p:blipFill>
        <p:spPr>
          <a:xfrm>
            <a:off x="14954872" y="541216"/>
            <a:ext cx="1791594" cy="21618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AC33F"/>
        </a:solidFill>
        <a:effectLst/>
      </p:bgPr>
    </p:bg>
    <p:spTree>
      <p:nvGrpSpPr>
        <p:cNvPr id="1" name=""/>
        <p:cNvGrpSpPr/>
        <p:nvPr/>
      </p:nvGrpSpPr>
      <p:grpSpPr>
        <a:xfrm>
          <a:off x="0" y="0"/>
          <a:ext cx="0" cy="0"/>
          <a:chOff x="0" y="0"/>
          <a:chExt cx="0" cy="0"/>
        </a:xfrm>
      </p:grpSpPr>
      <p:sp>
        <p:nvSpPr>
          <p:cNvPr id="5" name="AutoShape 5"/>
          <p:cNvSpPr/>
          <p:nvPr/>
        </p:nvSpPr>
        <p:spPr>
          <a:xfrm>
            <a:off x="17121639" y="-174768"/>
            <a:ext cx="1352222" cy="1879548"/>
          </a:xfrm>
          <a:prstGeom prst="rect">
            <a:avLst/>
          </a:prstGeom>
          <a:solidFill>
            <a:srgbClr val="FDFDFD"/>
          </a:solidFill>
        </p:spPr>
      </p:sp>
      <p:sp>
        <p:nvSpPr>
          <p:cNvPr id="7" name="AutoShape 7"/>
          <p:cNvSpPr/>
          <p:nvPr/>
        </p:nvSpPr>
        <p:spPr>
          <a:xfrm>
            <a:off x="8417722" y="604079"/>
            <a:ext cx="10869754" cy="125413"/>
          </a:xfrm>
          <a:prstGeom prst="rect">
            <a:avLst/>
          </a:prstGeom>
          <a:solidFill>
            <a:srgbClr val="FCD818"/>
          </a:solidFill>
        </p:spPr>
      </p:sp>
      <p:sp>
        <p:nvSpPr>
          <p:cNvPr id="8" name="AutoShape 8"/>
          <p:cNvSpPr/>
          <p:nvPr/>
        </p:nvSpPr>
        <p:spPr>
          <a:xfrm>
            <a:off x="-211377" y="8548370"/>
            <a:ext cx="1457911" cy="1950007"/>
          </a:xfrm>
          <a:prstGeom prst="rect">
            <a:avLst/>
          </a:prstGeom>
          <a:solidFill>
            <a:srgbClr val="FDFDFD"/>
          </a:solidFill>
        </p:spPr>
      </p:sp>
      <p:sp>
        <p:nvSpPr>
          <p:cNvPr id="10" name="AutoShape 10"/>
          <p:cNvSpPr/>
          <p:nvPr/>
        </p:nvSpPr>
        <p:spPr>
          <a:xfrm>
            <a:off x="-954368" y="9582038"/>
            <a:ext cx="10869754" cy="125413"/>
          </a:xfrm>
          <a:prstGeom prst="rect">
            <a:avLst/>
          </a:prstGeom>
          <a:solidFill>
            <a:srgbClr val="FCD818"/>
          </a:solidFill>
        </p:spPr>
      </p:sp>
      <p:grpSp>
        <p:nvGrpSpPr>
          <p:cNvPr id="11" name="Group 11"/>
          <p:cNvGrpSpPr/>
          <p:nvPr/>
        </p:nvGrpSpPr>
        <p:grpSpPr>
          <a:xfrm rot="-6582049">
            <a:off x="16874388" y="8718296"/>
            <a:ext cx="1075468" cy="1075468"/>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sp>
      </p:grpSp>
      <p:grpSp>
        <p:nvGrpSpPr>
          <p:cNvPr id="13" name="Group 13"/>
          <p:cNvGrpSpPr>
            <a:grpSpLocks noChangeAspect="1"/>
          </p:cNvGrpSpPr>
          <p:nvPr/>
        </p:nvGrpSpPr>
        <p:grpSpPr>
          <a:xfrm rot="-6582049">
            <a:off x="16692811" y="8654176"/>
            <a:ext cx="677655" cy="677655"/>
            <a:chOff x="-2540" y="-2540"/>
            <a:chExt cx="6355080" cy="6355080"/>
          </a:xfrm>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CD818"/>
            </a:solidFill>
          </p:spPr>
        </p:sp>
      </p:grpSp>
      <p:grpSp>
        <p:nvGrpSpPr>
          <p:cNvPr id="17" name="Group 17"/>
          <p:cNvGrpSpPr>
            <a:grpSpLocks noChangeAspect="1"/>
          </p:cNvGrpSpPr>
          <p:nvPr/>
        </p:nvGrpSpPr>
        <p:grpSpPr>
          <a:xfrm rot="3994440">
            <a:off x="1231110" y="1393976"/>
            <a:ext cx="677655" cy="677655"/>
            <a:chOff x="-2540" y="-2540"/>
            <a:chExt cx="6355080" cy="6355080"/>
          </a:xfrm>
        </p:grpSpPr>
        <p:sp>
          <p:nvSpPr>
            <p:cNvPr id="18" name="Freeform 1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CD818"/>
            </a:solidFill>
          </p:spPr>
        </p:sp>
      </p:grpSp>
      <p:grpSp>
        <p:nvGrpSpPr>
          <p:cNvPr id="19" name="Group 19"/>
          <p:cNvGrpSpPr/>
          <p:nvPr/>
        </p:nvGrpSpPr>
        <p:grpSpPr>
          <a:xfrm>
            <a:off x="15863385" y="7882945"/>
            <a:ext cx="2516508" cy="2404055"/>
            <a:chOff x="0" y="0"/>
            <a:chExt cx="3355344" cy="3205407"/>
          </a:xfrm>
        </p:grpSpPr>
        <p:sp>
          <p:nvSpPr>
            <p:cNvPr id="20" name="AutoShape 20"/>
            <p:cNvSpPr/>
            <p:nvPr/>
          </p:nvSpPr>
          <p:spPr>
            <a:xfrm>
              <a:off x="0" y="0"/>
              <a:ext cx="3355344" cy="3205407"/>
            </a:xfrm>
            <a:prstGeom prst="rect">
              <a:avLst/>
            </a:prstGeom>
            <a:solidFill>
              <a:srgbClr val="FDFDFD"/>
            </a:solidFill>
          </p:spPr>
        </p:sp>
        <p:pic>
          <p:nvPicPr>
            <p:cNvPr id="21" name="Picture 21"/>
            <p:cNvPicPr>
              <a:picLocks noChangeAspect="1"/>
            </p:cNvPicPr>
            <p:nvPr/>
          </p:nvPicPr>
          <p:blipFill>
            <a:blip r:embed="rId3"/>
            <a:srcRect/>
            <a:stretch>
              <a:fillRect/>
            </a:stretch>
          </p:blipFill>
          <p:spPr>
            <a:xfrm>
              <a:off x="483276" y="232899"/>
              <a:ext cx="2388793" cy="2882404"/>
            </a:xfrm>
            <a:prstGeom prst="rect">
              <a:avLst/>
            </a:prstGeom>
          </p:spPr>
        </p:pic>
      </p:grpSp>
      <p:sp>
        <p:nvSpPr>
          <p:cNvPr id="16" name="TextBox 24">
            <a:extLst>
              <a:ext uri="{FF2B5EF4-FFF2-40B4-BE49-F238E27FC236}">
                <a16:creationId xmlns:a16="http://schemas.microsoft.com/office/drawing/2014/main" id="{75D175D0-E026-D843-ACFE-9ED9AC0FB45B}"/>
              </a:ext>
            </a:extLst>
          </p:cNvPr>
          <p:cNvSpPr txBox="1"/>
          <p:nvPr/>
        </p:nvSpPr>
        <p:spPr>
          <a:xfrm>
            <a:off x="11212828" y="2957464"/>
            <a:ext cx="6951969" cy="4431983"/>
          </a:xfrm>
          <a:prstGeom prst="rect">
            <a:avLst/>
          </a:prstGeom>
        </p:spPr>
        <p:txBody>
          <a:bodyPr wrap="square" lIns="0" tIns="0" rIns="0" bIns="0" rtlCol="0" anchor="t">
            <a:spAutoFit/>
          </a:bodyPr>
          <a:lstStyle/>
          <a:p>
            <a:r>
              <a:rPr lang="en-US" sz="4800" spc="825" dirty="0">
                <a:solidFill>
                  <a:srgbClr val="FDFEFD"/>
                </a:solidFill>
                <a:latin typeface="Open Sans" panose="020B0606030504020204" pitchFamily="34" charset="0"/>
                <a:ea typeface="Open Sans" panose="020B0606030504020204" pitchFamily="34" charset="0"/>
                <a:cs typeface="Open Sans" panose="020B0606030504020204" pitchFamily="34" charset="0"/>
              </a:rPr>
              <a:t>What are the 5 plate groups?</a:t>
            </a:r>
          </a:p>
          <a:p>
            <a:endParaRPr lang="en-US" sz="4800" spc="825" dirty="0">
              <a:solidFill>
                <a:srgbClr val="FDFEFD"/>
              </a:solidFill>
              <a:latin typeface="Open Sans" panose="020B0606030504020204" pitchFamily="34" charset="0"/>
              <a:ea typeface="Open Sans" panose="020B0606030504020204" pitchFamily="34" charset="0"/>
              <a:cs typeface="Open Sans" panose="020B0606030504020204" pitchFamily="34" charset="0"/>
            </a:endParaRPr>
          </a:p>
          <a:p>
            <a:endParaRPr lang="en-US" sz="4800" spc="825" dirty="0">
              <a:solidFill>
                <a:srgbClr val="FDFEFD"/>
              </a:solidFill>
              <a:latin typeface="Open Sans" panose="020B0606030504020204" pitchFamily="34" charset="0"/>
              <a:ea typeface="Open Sans" panose="020B0606030504020204" pitchFamily="34" charset="0"/>
              <a:cs typeface="Open Sans" panose="020B0606030504020204" pitchFamily="34" charset="0"/>
            </a:endParaRPr>
          </a:p>
          <a:p>
            <a:r>
              <a:rPr lang="en-US" sz="4800" spc="825" dirty="0">
                <a:solidFill>
                  <a:srgbClr val="FDFEFD"/>
                </a:solidFill>
                <a:latin typeface="Open Sans" panose="020B0606030504020204" pitchFamily="34" charset="0"/>
                <a:ea typeface="Open Sans" panose="020B0606030504020204" pitchFamily="34" charset="0"/>
                <a:cs typeface="Open Sans" panose="020B0606030504020204" pitchFamily="34" charset="0"/>
              </a:rPr>
              <a:t>Which groups include plants?</a:t>
            </a:r>
          </a:p>
        </p:txBody>
      </p:sp>
      <p:pic>
        <p:nvPicPr>
          <p:cNvPr id="4" name="Picture 3" descr="Chart, pie chart&#10;&#10;Description automatically generated">
            <a:extLst>
              <a:ext uri="{FF2B5EF4-FFF2-40B4-BE49-F238E27FC236}">
                <a16:creationId xmlns:a16="http://schemas.microsoft.com/office/drawing/2014/main" id="{01C13C3F-CAC3-804F-9AD9-116DE4668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976" y="2254347"/>
            <a:ext cx="9175410" cy="6723965"/>
          </a:xfrm>
          <a:prstGeom prst="rect">
            <a:avLst/>
          </a:prstGeom>
        </p:spPr>
      </p:pic>
      <p:sp>
        <p:nvSpPr>
          <p:cNvPr id="22" name="TextBox 24">
            <a:extLst>
              <a:ext uri="{FF2B5EF4-FFF2-40B4-BE49-F238E27FC236}">
                <a16:creationId xmlns:a16="http://schemas.microsoft.com/office/drawing/2014/main" id="{7DE93DDE-C8CA-1341-B1E9-BBCA426CE632}"/>
              </a:ext>
            </a:extLst>
          </p:cNvPr>
          <p:cNvSpPr txBox="1"/>
          <p:nvPr/>
        </p:nvSpPr>
        <p:spPr>
          <a:xfrm>
            <a:off x="2229656" y="804772"/>
            <a:ext cx="13828688" cy="1228413"/>
          </a:xfrm>
          <a:prstGeom prst="rect">
            <a:avLst/>
          </a:prstGeom>
        </p:spPr>
        <p:txBody>
          <a:bodyPr wrap="square" lIns="0" tIns="0" rIns="0" bIns="0" rtlCol="0" anchor="t">
            <a:spAutoFit/>
          </a:bodyPr>
          <a:lstStyle/>
          <a:p>
            <a:pPr>
              <a:lnSpc>
                <a:spcPts val="10500"/>
              </a:lnSpc>
            </a:pPr>
            <a:r>
              <a:rPr lang="en-US" sz="6600" spc="825" dirty="0">
                <a:solidFill>
                  <a:srgbClr val="FDFEFD"/>
                </a:solidFill>
                <a:latin typeface="Open Sans" panose="020B0606030504020204" pitchFamily="34" charset="0"/>
                <a:ea typeface="Open Sans" panose="020B0606030504020204" pitchFamily="34" charset="0"/>
                <a:cs typeface="Open Sans" panose="020B0606030504020204" pitchFamily="34" charset="0"/>
              </a:rPr>
              <a:t>MyPlate &amp; Plant Foods</a:t>
            </a:r>
          </a:p>
        </p:txBody>
      </p:sp>
    </p:spTree>
    <p:extLst>
      <p:ext uri="{BB962C8B-B14F-4D97-AF65-F5344CB8AC3E}">
        <p14:creationId xmlns:p14="http://schemas.microsoft.com/office/powerpoint/2010/main" val="287087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AC33F"/>
        </a:solidFill>
        <a:effectLst/>
      </p:bgPr>
    </p:bg>
    <p:spTree>
      <p:nvGrpSpPr>
        <p:cNvPr id="1" name=""/>
        <p:cNvGrpSpPr/>
        <p:nvPr/>
      </p:nvGrpSpPr>
      <p:grpSpPr>
        <a:xfrm>
          <a:off x="0" y="0"/>
          <a:ext cx="0" cy="0"/>
          <a:chOff x="0" y="0"/>
          <a:chExt cx="0" cy="0"/>
        </a:xfrm>
      </p:grpSpPr>
      <p:sp>
        <p:nvSpPr>
          <p:cNvPr id="5" name="AutoShape 5"/>
          <p:cNvSpPr/>
          <p:nvPr/>
        </p:nvSpPr>
        <p:spPr>
          <a:xfrm>
            <a:off x="17121639" y="-174768"/>
            <a:ext cx="1352222" cy="1879548"/>
          </a:xfrm>
          <a:prstGeom prst="rect">
            <a:avLst/>
          </a:prstGeom>
          <a:solidFill>
            <a:srgbClr val="FDFDFD"/>
          </a:solidFill>
        </p:spPr>
      </p:sp>
      <p:sp>
        <p:nvSpPr>
          <p:cNvPr id="7" name="AutoShape 7"/>
          <p:cNvSpPr/>
          <p:nvPr/>
        </p:nvSpPr>
        <p:spPr>
          <a:xfrm>
            <a:off x="8417722" y="604079"/>
            <a:ext cx="10869754" cy="125413"/>
          </a:xfrm>
          <a:prstGeom prst="rect">
            <a:avLst/>
          </a:prstGeom>
          <a:solidFill>
            <a:srgbClr val="FCD818"/>
          </a:solidFill>
        </p:spPr>
      </p:sp>
      <p:sp>
        <p:nvSpPr>
          <p:cNvPr id="8" name="AutoShape 8"/>
          <p:cNvSpPr/>
          <p:nvPr/>
        </p:nvSpPr>
        <p:spPr>
          <a:xfrm>
            <a:off x="-211377" y="8548370"/>
            <a:ext cx="1457911" cy="1950007"/>
          </a:xfrm>
          <a:prstGeom prst="rect">
            <a:avLst/>
          </a:prstGeom>
          <a:solidFill>
            <a:srgbClr val="FDFDFD"/>
          </a:solidFill>
        </p:spPr>
      </p:sp>
      <p:sp>
        <p:nvSpPr>
          <p:cNvPr id="10" name="AutoShape 10"/>
          <p:cNvSpPr/>
          <p:nvPr/>
        </p:nvSpPr>
        <p:spPr>
          <a:xfrm>
            <a:off x="-954368" y="9582038"/>
            <a:ext cx="10869754" cy="125413"/>
          </a:xfrm>
          <a:prstGeom prst="rect">
            <a:avLst/>
          </a:prstGeom>
          <a:solidFill>
            <a:srgbClr val="FCD818"/>
          </a:solidFill>
        </p:spPr>
      </p:sp>
      <p:grpSp>
        <p:nvGrpSpPr>
          <p:cNvPr id="11" name="Group 11"/>
          <p:cNvGrpSpPr/>
          <p:nvPr/>
        </p:nvGrpSpPr>
        <p:grpSpPr>
          <a:xfrm rot="-6582049">
            <a:off x="16874388" y="8718296"/>
            <a:ext cx="1075468" cy="1075468"/>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DFD"/>
            </a:solidFill>
          </p:spPr>
        </p:sp>
      </p:grpSp>
      <p:grpSp>
        <p:nvGrpSpPr>
          <p:cNvPr id="13" name="Group 13"/>
          <p:cNvGrpSpPr>
            <a:grpSpLocks noChangeAspect="1"/>
          </p:cNvGrpSpPr>
          <p:nvPr/>
        </p:nvGrpSpPr>
        <p:grpSpPr>
          <a:xfrm rot="-6582049">
            <a:off x="16692811" y="8654176"/>
            <a:ext cx="677655" cy="677655"/>
            <a:chOff x="-2540" y="-2540"/>
            <a:chExt cx="6355080" cy="6355080"/>
          </a:xfrm>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CD818"/>
            </a:solidFill>
          </p:spPr>
        </p:sp>
      </p:grpSp>
      <p:grpSp>
        <p:nvGrpSpPr>
          <p:cNvPr id="17" name="Group 17"/>
          <p:cNvGrpSpPr>
            <a:grpSpLocks noChangeAspect="1"/>
          </p:cNvGrpSpPr>
          <p:nvPr/>
        </p:nvGrpSpPr>
        <p:grpSpPr>
          <a:xfrm rot="3994440">
            <a:off x="1231110" y="1393976"/>
            <a:ext cx="677655" cy="677655"/>
            <a:chOff x="-2540" y="-2540"/>
            <a:chExt cx="6355080" cy="6355080"/>
          </a:xfrm>
        </p:grpSpPr>
        <p:sp>
          <p:nvSpPr>
            <p:cNvPr id="18" name="Freeform 1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CD818"/>
            </a:solidFill>
          </p:spPr>
        </p:sp>
      </p:grpSp>
      <p:grpSp>
        <p:nvGrpSpPr>
          <p:cNvPr id="19" name="Group 19"/>
          <p:cNvGrpSpPr/>
          <p:nvPr/>
        </p:nvGrpSpPr>
        <p:grpSpPr>
          <a:xfrm>
            <a:off x="15863385" y="7882945"/>
            <a:ext cx="2516508" cy="2404055"/>
            <a:chOff x="0" y="0"/>
            <a:chExt cx="3355344" cy="3205407"/>
          </a:xfrm>
        </p:grpSpPr>
        <p:sp>
          <p:nvSpPr>
            <p:cNvPr id="20" name="AutoShape 20"/>
            <p:cNvSpPr/>
            <p:nvPr/>
          </p:nvSpPr>
          <p:spPr>
            <a:xfrm>
              <a:off x="0" y="0"/>
              <a:ext cx="3355344" cy="3205407"/>
            </a:xfrm>
            <a:prstGeom prst="rect">
              <a:avLst/>
            </a:prstGeom>
            <a:solidFill>
              <a:srgbClr val="FDFDFD"/>
            </a:solidFill>
          </p:spPr>
        </p:sp>
        <p:pic>
          <p:nvPicPr>
            <p:cNvPr id="21" name="Picture 21"/>
            <p:cNvPicPr>
              <a:picLocks noChangeAspect="1"/>
            </p:cNvPicPr>
            <p:nvPr/>
          </p:nvPicPr>
          <p:blipFill>
            <a:blip r:embed="rId4"/>
            <a:srcRect/>
            <a:stretch>
              <a:fillRect/>
            </a:stretch>
          </p:blipFill>
          <p:spPr>
            <a:xfrm>
              <a:off x="483276" y="232899"/>
              <a:ext cx="2388793" cy="2882404"/>
            </a:xfrm>
            <a:prstGeom prst="rect">
              <a:avLst/>
            </a:prstGeom>
          </p:spPr>
        </p:pic>
      </p:grpSp>
      <p:pic>
        <p:nvPicPr>
          <p:cNvPr id="2" name="Online Media 1" descr="Eat More Not Less - 7th Grade">
            <a:hlinkClick r:id="" action="ppaction://media"/>
            <a:extLst>
              <a:ext uri="{FF2B5EF4-FFF2-40B4-BE49-F238E27FC236}">
                <a16:creationId xmlns:a16="http://schemas.microsoft.com/office/drawing/2014/main" id="{528291D3-00AD-D541-B225-533FC341772B}"/>
              </a:ext>
            </a:extLst>
          </p:cNvPr>
          <p:cNvPicPr>
            <a:picLocks noRot="1" noChangeAspect="1"/>
          </p:cNvPicPr>
          <p:nvPr>
            <a:videoFile r:link="rId1"/>
          </p:nvPr>
        </p:nvPicPr>
        <p:blipFill>
          <a:blip r:embed="rId5"/>
          <a:stretch>
            <a:fillRect/>
          </a:stretch>
        </p:blipFill>
        <p:spPr>
          <a:xfrm>
            <a:off x="1746090" y="1061034"/>
            <a:ext cx="13936605" cy="78741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198CE"/>
        </a:solidFill>
        <a:effectLst/>
      </p:bgPr>
    </p:bg>
    <p:spTree>
      <p:nvGrpSpPr>
        <p:cNvPr id="1" name=""/>
        <p:cNvGrpSpPr/>
        <p:nvPr/>
      </p:nvGrpSpPr>
      <p:grpSpPr>
        <a:xfrm>
          <a:off x="0" y="0"/>
          <a:ext cx="0" cy="0"/>
          <a:chOff x="0" y="0"/>
          <a:chExt cx="0" cy="0"/>
        </a:xfrm>
      </p:grpSpPr>
      <p:sp>
        <p:nvSpPr>
          <p:cNvPr id="3" name="AutoShape 3"/>
          <p:cNvSpPr/>
          <p:nvPr/>
        </p:nvSpPr>
        <p:spPr>
          <a:xfrm>
            <a:off x="-2248154" y="1456849"/>
            <a:ext cx="6875904" cy="175545"/>
          </a:xfrm>
          <a:prstGeom prst="rect">
            <a:avLst/>
          </a:prstGeom>
          <a:solidFill>
            <a:srgbClr val="9AC33F"/>
          </a:solidFill>
        </p:spPr>
      </p:sp>
      <p:sp>
        <p:nvSpPr>
          <p:cNvPr id="16" name="TextBox 16"/>
          <p:cNvSpPr txBox="1"/>
          <p:nvPr/>
        </p:nvSpPr>
        <p:spPr>
          <a:xfrm>
            <a:off x="3581400" y="347186"/>
            <a:ext cx="14211301" cy="1109663"/>
          </a:xfrm>
          <a:prstGeom prst="rect">
            <a:avLst/>
          </a:prstGeom>
        </p:spPr>
        <p:txBody>
          <a:bodyPr wrap="square" lIns="0" tIns="0" rIns="0" bIns="0" rtlCol="0" anchor="t">
            <a:spAutoFit/>
          </a:bodyPr>
          <a:lstStyle/>
          <a:p>
            <a:pPr algn="r">
              <a:lnSpc>
                <a:spcPts val="9295"/>
              </a:lnSpc>
            </a:pPr>
            <a:r>
              <a:rPr lang="en-US" sz="6500" spc="65" dirty="0">
                <a:solidFill>
                  <a:srgbClr val="FDFDFD"/>
                </a:solidFill>
                <a:latin typeface="Open Sans" panose="020B0606030504020204" pitchFamily="34" charset="0"/>
                <a:ea typeface="Open Sans" panose="020B0606030504020204" pitchFamily="34" charset="0"/>
                <a:cs typeface="Open Sans" panose="020B0606030504020204" pitchFamily="34" charset="0"/>
              </a:rPr>
              <a:t>Design Your Own MyPlate Snack</a:t>
            </a:r>
          </a:p>
        </p:txBody>
      </p:sp>
      <p:grpSp>
        <p:nvGrpSpPr>
          <p:cNvPr id="31" name="Group 31"/>
          <p:cNvGrpSpPr/>
          <p:nvPr/>
        </p:nvGrpSpPr>
        <p:grpSpPr>
          <a:xfrm>
            <a:off x="0" y="-10807"/>
            <a:ext cx="1865414" cy="1782056"/>
            <a:chOff x="0" y="0"/>
            <a:chExt cx="2487218" cy="2376074"/>
          </a:xfrm>
        </p:grpSpPr>
        <p:sp>
          <p:nvSpPr>
            <p:cNvPr id="32" name="AutoShape 32"/>
            <p:cNvSpPr/>
            <p:nvPr/>
          </p:nvSpPr>
          <p:spPr>
            <a:xfrm>
              <a:off x="0" y="0"/>
              <a:ext cx="2487218" cy="2376074"/>
            </a:xfrm>
            <a:prstGeom prst="rect">
              <a:avLst/>
            </a:prstGeom>
            <a:solidFill>
              <a:srgbClr val="FDFDFD"/>
            </a:solidFill>
          </p:spPr>
        </p:sp>
        <p:pic>
          <p:nvPicPr>
            <p:cNvPr id="33" name="Picture 33"/>
            <p:cNvPicPr>
              <a:picLocks noChangeAspect="1"/>
            </p:cNvPicPr>
            <p:nvPr/>
          </p:nvPicPr>
          <p:blipFill>
            <a:blip r:embed="rId2"/>
            <a:srcRect/>
            <a:stretch>
              <a:fillRect/>
            </a:stretch>
          </p:blipFill>
          <p:spPr>
            <a:xfrm>
              <a:off x="339410" y="125571"/>
              <a:ext cx="1770742" cy="2136642"/>
            </a:xfrm>
            <a:prstGeom prst="rect">
              <a:avLst/>
            </a:prstGeom>
          </p:spPr>
        </p:pic>
      </p:grpSp>
      <p:pic>
        <p:nvPicPr>
          <p:cNvPr id="4" name="Picture 3" descr="Graphical user interface&#10;&#10;Description automatically generated">
            <a:extLst>
              <a:ext uri="{FF2B5EF4-FFF2-40B4-BE49-F238E27FC236}">
                <a16:creationId xmlns:a16="http://schemas.microsoft.com/office/drawing/2014/main" id="{F07777D9-FB32-8462-0D6E-DCAD08E91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261" y="2133252"/>
            <a:ext cx="12994739" cy="7768462"/>
          </a:xfrm>
          <a:prstGeom prst="rect">
            <a:avLst/>
          </a:prstGeom>
        </p:spPr>
      </p:pic>
      <p:sp>
        <p:nvSpPr>
          <p:cNvPr id="8" name="TextBox 7">
            <a:extLst>
              <a:ext uri="{FF2B5EF4-FFF2-40B4-BE49-F238E27FC236}">
                <a16:creationId xmlns:a16="http://schemas.microsoft.com/office/drawing/2014/main" id="{EAF77CC5-B026-FBFD-C820-1A99395BA393}"/>
              </a:ext>
            </a:extLst>
          </p:cNvPr>
          <p:cNvSpPr txBox="1"/>
          <p:nvPr/>
        </p:nvSpPr>
        <p:spPr>
          <a:xfrm>
            <a:off x="533399" y="3162300"/>
            <a:ext cx="4759861" cy="5016758"/>
          </a:xfrm>
          <a:prstGeom prst="rect">
            <a:avLst/>
          </a:prstGeom>
          <a:noFill/>
        </p:spPr>
        <p:txBody>
          <a:bodyPr wrap="square" rtlCol="0">
            <a:sp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Using the ingredients provided, put together a snack plate that has at least one food in each MyPlate group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0027"/>
        </a:solidFill>
        <a:effectLst/>
      </p:bgPr>
    </p:bg>
    <p:spTree>
      <p:nvGrpSpPr>
        <p:cNvPr id="1" name=""/>
        <p:cNvGrpSpPr/>
        <p:nvPr/>
      </p:nvGrpSpPr>
      <p:grpSpPr>
        <a:xfrm>
          <a:off x="0" y="0"/>
          <a:ext cx="0" cy="0"/>
          <a:chOff x="0" y="0"/>
          <a:chExt cx="0" cy="0"/>
        </a:xfrm>
      </p:grpSpPr>
      <p:sp>
        <p:nvSpPr>
          <p:cNvPr id="2" name="AutoShape 2"/>
          <p:cNvSpPr/>
          <p:nvPr/>
        </p:nvSpPr>
        <p:spPr>
          <a:xfrm>
            <a:off x="-337698" y="1216326"/>
            <a:ext cx="11848456" cy="136051"/>
          </a:xfrm>
          <a:prstGeom prst="rect">
            <a:avLst/>
          </a:prstGeom>
          <a:solidFill>
            <a:srgbClr val="38B6FF"/>
          </a:solidFill>
        </p:spPr>
      </p:sp>
      <p:sp>
        <p:nvSpPr>
          <p:cNvPr id="3" name="AutoShape 3"/>
          <p:cNvSpPr/>
          <p:nvPr/>
        </p:nvSpPr>
        <p:spPr>
          <a:xfrm>
            <a:off x="17140215" y="1353259"/>
            <a:ext cx="140361" cy="9006179"/>
          </a:xfrm>
          <a:prstGeom prst="rect">
            <a:avLst/>
          </a:prstGeom>
          <a:solidFill>
            <a:srgbClr val="38B6FF"/>
          </a:solidFill>
        </p:spPr>
      </p:sp>
      <p:sp>
        <p:nvSpPr>
          <p:cNvPr id="4" name="AutoShape 4"/>
          <p:cNvSpPr/>
          <p:nvPr/>
        </p:nvSpPr>
        <p:spPr>
          <a:xfrm>
            <a:off x="11173793" y="-228992"/>
            <a:ext cx="7343199" cy="1841288"/>
          </a:xfrm>
          <a:prstGeom prst="rect">
            <a:avLst/>
          </a:prstGeom>
          <a:solidFill>
            <a:srgbClr val="FDFDFD"/>
          </a:solidFill>
        </p:spPr>
      </p:sp>
      <p:sp>
        <p:nvSpPr>
          <p:cNvPr id="5" name="AutoShape 5"/>
          <p:cNvSpPr/>
          <p:nvPr/>
        </p:nvSpPr>
        <p:spPr>
          <a:xfrm>
            <a:off x="0" y="8445712"/>
            <a:ext cx="7343199" cy="1841288"/>
          </a:xfrm>
          <a:prstGeom prst="rect">
            <a:avLst/>
          </a:prstGeom>
          <a:solidFill>
            <a:srgbClr val="FDFDFD"/>
          </a:solidFill>
        </p:spPr>
      </p:sp>
      <p:pic>
        <p:nvPicPr>
          <p:cNvPr id="6" name="Picture 6"/>
          <p:cNvPicPr>
            <a:picLocks noChangeAspect="1"/>
          </p:cNvPicPr>
          <p:nvPr/>
        </p:nvPicPr>
        <p:blipFill>
          <a:blip r:embed="rId2"/>
          <a:srcRect/>
          <a:stretch>
            <a:fillRect/>
          </a:stretch>
        </p:blipFill>
        <p:spPr>
          <a:xfrm>
            <a:off x="3949762" y="8756233"/>
            <a:ext cx="2905346" cy="1220245"/>
          </a:xfrm>
          <a:prstGeom prst="rect">
            <a:avLst/>
          </a:prstGeom>
        </p:spPr>
      </p:pic>
      <p:pic>
        <p:nvPicPr>
          <p:cNvPr id="7" name="Picture 7"/>
          <p:cNvPicPr>
            <a:picLocks noChangeAspect="1"/>
          </p:cNvPicPr>
          <p:nvPr/>
        </p:nvPicPr>
        <p:blipFill>
          <a:blip r:embed="rId3"/>
          <a:srcRect/>
          <a:stretch>
            <a:fillRect/>
          </a:stretch>
        </p:blipFill>
        <p:spPr>
          <a:xfrm>
            <a:off x="12050205" y="432250"/>
            <a:ext cx="2153458" cy="845232"/>
          </a:xfrm>
          <a:prstGeom prst="rect">
            <a:avLst/>
          </a:prstGeom>
        </p:spPr>
      </p:pic>
      <p:pic>
        <p:nvPicPr>
          <p:cNvPr id="8" name="Picture 8"/>
          <p:cNvPicPr>
            <a:picLocks noChangeAspect="1"/>
          </p:cNvPicPr>
          <p:nvPr/>
        </p:nvPicPr>
        <p:blipFill>
          <a:blip r:embed="rId4"/>
          <a:srcRect/>
          <a:stretch>
            <a:fillRect/>
          </a:stretch>
        </p:blipFill>
        <p:spPr>
          <a:xfrm>
            <a:off x="15059598" y="432250"/>
            <a:ext cx="2601437" cy="745635"/>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503817" y="3291457"/>
            <a:ext cx="6654528" cy="511566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0805704" y="3512520"/>
            <a:ext cx="6097765" cy="4687657"/>
          </a:xfrm>
          <a:prstGeom prst="rect">
            <a:avLst/>
          </a:prstGeom>
        </p:spPr>
      </p:pic>
      <p:pic>
        <p:nvPicPr>
          <p:cNvPr id="11" name="Picture 11"/>
          <p:cNvPicPr>
            <a:picLocks noChangeAspect="1"/>
          </p:cNvPicPr>
          <p:nvPr/>
        </p:nvPicPr>
        <p:blipFill>
          <a:blip r:embed="rId9"/>
          <a:srcRect/>
          <a:stretch>
            <a:fillRect/>
          </a:stretch>
        </p:blipFill>
        <p:spPr>
          <a:xfrm>
            <a:off x="11933868" y="3084591"/>
            <a:ext cx="3841436" cy="4635217"/>
          </a:xfrm>
          <a:prstGeom prst="rect">
            <a:avLst/>
          </a:prstGeom>
        </p:spPr>
      </p:pic>
      <p:pic>
        <p:nvPicPr>
          <p:cNvPr id="12" name="Picture 12"/>
          <p:cNvPicPr>
            <a:picLocks noChangeAspect="1"/>
          </p:cNvPicPr>
          <p:nvPr/>
        </p:nvPicPr>
        <p:blipFill>
          <a:blip r:embed="rId10"/>
          <a:srcRect/>
          <a:stretch>
            <a:fillRect/>
          </a:stretch>
        </p:blipFill>
        <p:spPr>
          <a:xfrm>
            <a:off x="281489" y="8826421"/>
            <a:ext cx="3235566" cy="1079870"/>
          </a:xfrm>
          <a:prstGeom prst="rect">
            <a:avLst/>
          </a:prstGeom>
        </p:spPr>
      </p:pic>
      <p:grpSp>
        <p:nvGrpSpPr>
          <p:cNvPr id="13" name="Group 13"/>
          <p:cNvGrpSpPr/>
          <p:nvPr/>
        </p:nvGrpSpPr>
        <p:grpSpPr>
          <a:xfrm>
            <a:off x="717819" y="1360403"/>
            <a:ext cx="10455975" cy="3499745"/>
            <a:chOff x="-51581" y="9525"/>
            <a:chExt cx="13941299" cy="4666326"/>
          </a:xfrm>
        </p:grpSpPr>
        <p:sp>
          <p:nvSpPr>
            <p:cNvPr id="14" name="TextBox 14"/>
            <p:cNvSpPr txBox="1"/>
            <p:nvPr/>
          </p:nvSpPr>
          <p:spPr>
            <a:xfrm>
              <a:off x="0" y="9525"/>
              <a:ext cx="13889718" cy="693208"/>
            </a:xfrm>
            <a:prstGeom prst="rect">
              <a:avLst/>
            </a:prstGeom>
          </p:spPr>
          <p:txBody>
            <a:bodyPr lIns="0" tIns="0" rIns="0" bIns="0" rtlCol="0" anchor="t">
              <a:spAutoFit/>
            </a:bodyPr>
            <a:lstStyle/>
            <a:p>
              <a:pPr>
                <a:lnSpc>
                  <a:spcPts val="4024"/>
                </a:lnSpc>
              </a:pPr>
              <a:endParaRPr/>
            </a:p>
          </p:txBody>
        </p:sp>
        <p:sp>
          <p:nvSpPr>
            <p:cNvPr id="15" name="TextBox 15"/>
            <p:cNvSpPr txBox="1"/>
            <p:nvPr/>
          </p:nvSpPr>
          <p:spPr>
            <a:xfrm>
              <a:off x="-51581" y="1119322"/>
              <a:ext cx="13889718" cy="3556529"/>
            </a:xfrm>
            <a:prstGeom prst="rect">
              <a:avLst/>
            </a:prstGeom>
          </p:spPr>
          <p:txBody>
            <a:bodyPr lIns="0" tIns="0" rIns="0" bIns="0" rtlCol="0" anchor="t">
              <a:spAutoFit/>
            </a:bodyPr>
            <a:lstStyle/>
            <a:p>
              <a:pPr>
                <a:lnSpc>
                  <a:spcPts val="10439"/>
                </a:lnSpc>
              </a:pPr>
              <a:r>
                <a:rPr lang="en-US" sz="9000" spc="-89" dirty="0">
                  <a:solidFill>
                    <a:srgbClr val="FDFDFD"/>
                  </a:solidFill>
                  <a:latin typeface="Open Sans" panose="020B0606030504020204" pitchFamily="34" charset="0"/>
                  <a:ea typeface="Open Sans" panose="020B0606030504020204" pitchFamily="34" charset="0"/>
                  <a:cs typeface="Open Sans" panose="020B0606030504020204" pitchFamily="34" charset="0"/>
                </a:rPr>
                <a:t>Thank you for participating</a:t>
              </a:r>
              <a:r>
                <a:rPr lang="en-US" sz="9000" spc="-89" dirty="0">
                  <a:solidFill>
                    <a:srgbClr val="FDFDFD"/>
                  </a:solidFill>
                  <a:latin typeface="League Spartan Italics"/>
                </a:rPr>
                <a:t>! </a:t>
              </a:r>
            </a:p>
          </p:txBody>
        </p:sp>
      </p:grpSp>
      <p:sp>
        <p:nvSpPr>
          <p:cNvPr id="16" name="TextBox 16"/>
          <p:cNvSpPr txBox="1"/>
          <p:nvPr/>
        </p:nvSpPr>
        <p:spPr>
          <a:xfrm>
            <a:off x="634069" y="5426852"/>
            <a:ext cx="8674154" cy="1810432"/>
          </a:xfrm>
          <a:prstGeom prst="rect">
            <a:avLst/>
          </a:prstGeom>
        </p:spPr>
        <p:txBody>
          <a:bodyPr lIns="0" tIns="0" rIns="0" bIns="0" rtlCol="0" anchor="t">
            <a:spAutoFit/>
          </a:bodyPr>
          <a:lstStyle/>
          <a:p>
            <a:pPr>
              <a:lnSpc>
                <a:spcPts val="7280"/>
              </a:lnSpc>
            </a:pPr>
            <a:r>
              <a:rPr lang="en-US" sz="5200" dirty="0">
                <a:solidFill>
                  <a:srgbClr val="FDFDFD"/>
                </a:solidFill>
                <a:latin typeface="Open Sans"/>
              </a:rPr>
              <a:t>See you next week for</a:t>
            </a:r>
          </a:p>
          <a:p>
            <a:pPr>
              <a:lnSpc>
                <a:spcPts val="7280"/>
              </a:lnSpc>
            </a:pPr>
            <a:r>
              <a:rPr lang="en-US" sz="5200" dirty="0">
                <a:solidFill>
                  <a:srgbClr val="FDFDFD"/>
                </a:solidFill>
                <a:latin typeface="Open Sans"/>
              </a:rPr>
              <a:t>Lesson 2: Get Real Eat Real</a:t>
            </a:r>
          </a:p>
        </p:txBody>
      </p:sp>
      <p:sp>
        <p:nvSpPr>
          <p:cNvPr id="17" name="TextBox 17"/>
          <p:cNvSpPr txBox="1"/>
          <p:nvPr/>
        </p:nvSpPr>
        <p:spPr>
          <a:xfrm>
            <a:off x="12920909" y="7624558"/>
            <a:ext cx="2246805" cy="887095"/>
          </a:xfrm>
          <a:prstGeom prst="rect">
            <a:avLst/>
          </a:prstGeom>
        </p:spPr>
        <p:txBody>
          <a:bodyPr lIns="0" tIns="0" rIns="0" bIns="0" rtlCol="0" anchor="t">
            <a:spAutoFit/>
          </a:bodyPr>
          <a:lstStyle/>
          <a:p>
            <a:pPr>
              <a:lnSpc>
                <a:spcPts val="7280"/>
              </a:lnSpc>
            </a:pPr>
            <a:r>
              <a:rPr lang="en-US" sz="5200" dirty="0">
                <a:solidFill>
                  <a:srgbClr val="38B6FF"/>
                </a:solidFill>
                <a:latin typeface="Open Sans Bold"/>
              </a:rPr>
              <a:t>RCHSP</a:t>
            </a:r>
          </a:p>
        </p:txBody>
      </p:sp>
    </p:spTree>
    <p:extLst>
      <p:ext uri="{BB962C8B-B14F-4D97-AF65-F5344CB8AC3E}">
        <p14:creationId xmlns:p14="http://schemas.microsoft.com/office/powerpoint/2010/main" val="1267325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l="36927" r="36927"/>
          <a:stretch>
            <a:fillRect/>
          </a:stretch>
        </p:blipFill>
        <p:spPr>
          <a:xfrm>
            <a:off x="-246607" y="-296328"/>
            <a:ext cx="4218457" cy="10756353"/>
          </a:xfrm>
          <a:prstGeom prst="rect">
            <a:avLst/>
          </a:prstGeom>
        </p:spPr>
      </p:pic>
      <p:sp>
        <p:nvSpPr>
          <p:cNvPr id="3" name="AutoShape 3"/>
          <p:cNvSpPr/>
          <p:nvPr/>
        </p:nvSpPr>
        <p:spPr>
          <a:xfrm>
            <a:off x="739641" y="8548370"/>
            <a:ext cx="2492568" cy="1985237"/>
          </a:xfrm>
          <a:prstGeom prst="rect">
            <a:avLst/>
          </a:prstGeom>
          <a:solidFill>
            <a:srgbClr val="9AC33F"/>
          </a:solidFill>
        </p:spPr>
      </p:sp>
      <p:sp>
        <p:nvSpPr>
          <p:cNvPr id="4" name="AutoShape 4"/>
          <p:cNvSpPr/>
          <p:nvPr/>
        </p:nvSpPr>
        <p:spPr>
          <a:xfrm>
            <a:off x="1926383" y="5143500"/>
            <a:ext cx="119085" cy="8229600"/>
          </a:xfrm>
          <a:prstGeom prst="rect">
            <a:avLst/>
          </a:prstGeom>
          <a:solidFill>
            <a:srgbClr val="C90027"/>
          </a:solidFill>
        </p:spPr>
      </p:sp>
      <p:grpSp>
        <p:nvGrpSpPr>
          <p:cNvPr id="5" name="Group 5"/>
          <p:cNvGrpSpPr/>
          <p:nvPr/>
        </p:nvGrpSpPr>
        <p:grpSpPr>
          <a:xfrm rot="5400000">
            <a:off x="1329066" y="1202618"/>
            <a:ext cx="1194200" cy="11942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0027"/>
            </a:solidFill>
          </p:spPr>
        </p:sp>
      </p:grpSp>
      <p:grpSp>
        <p:nvGrpSpPr>
          <p:cNvPr id="7" name="Group 7"/>
          <p:cNvGrpSpPr>
            <a:grpSpLocks noChangeAspect="1"/>
          </p:cNvGrpSpPr>
          <p:nvPr/>
        </p:nvGrpSpPr>
        <p:grpSpPr>
          <a:xfrm rot="5400000">
            <a:off x="1807778" y="1767347"/>
            <a:ext cx="835006" cy="835006"/>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9AC33F"/>
            </a:solidFill>
          </p:spPr>
        </p:sp>
      </p:grpSp>
      <p:grpSp>
        <p:nvGrpSpPr>
          <p:cNvPr id="9" name="Group 9"/>
          <p:cNvGrpSpPr/>
          <p:nvPr/>
        </p:nvGrpSpPr>
        <p:grpSpPr>
          <a:xfrm>
            <a:off x="4665351" y="1028700"/>
            <a:ext cx="12593949" cy="1747571"/>
            <a:chOff x="0" y="0"/>
            <a:chExt cx="16791932" cy="2330094"/>
          </a:xfrm>
        </p:grpSpPr>
        <p:sp>
          <p:nvSpPr>
            <p:cNvPr id="10" name="TextBox 10"/>
            <p:cNvSpPr txBox="1"/>
            <p:nvPr/>
          </p:nvSpPr>
          <p:spPr>
            <a:xfrm>
              <a:off x="0" y="-142875"/>
              <a:ext cx="16791932" cy="1666875"/>
            </a:xfrm>
            <a:prstGeom prst="rect">
              <a:avLst/>
            </a:prstGeom>
          </p:spPr>
          <p:txBody>
            <a:bodyPr lIns="0" tIns="0" rIns="0" bIns="0" rtlCol="0" anchor="t">
              <a:spAutoFit/>
            </a:bodyPr>
            <a:lstStyle/>
            <a:p>
              <a:pPr algn="r">
                <a:lnSpc>
                  <a:spcPts val="10500"/>
                </a:lnSpc>
              </a:pPr>
              <a:r>
                <a:rPr lang="en-US" sz="7500" spc="825" dirty="0">
                  <a:solidFill>
                    <a:srgbClr val="3D57A6"/>
                  </a:solidFill>
                  <a:latin typeface="Open Sans" panose="020B0606030504020204" pitchFamily="34" charset="0"/>
                  <a:ea typeface="Open Sans" panose="020B0606030504020204" pitchFamily="34" charset="0"/>
                  <a:cs typeface="Open Sans" panose="020B0606030504020204" pitchFamily="34" charset="0"/>
                </a:rPr>
                <a:t>CONTACT US!</a:t>
              </a:r>
            </a:p>
          </p:txBody>
        </p:sp>
        <p:sp>
          <p:nvSpPr>
            <p:cNvPr id="11" name="AutoShape 11"/>
            <p:cNvSpPr/>
            <p:nvPr/>
          </p:nvSpPr>
          <p:spPr>
            <a:xfrm>
              <a:off x="0" y="2162878"/>
              <a:ext cx="16772573" cy="167217"/>
            </a:xfrm>
            <a:prstGeom prst="rect">
              <a:avLst/>
            </a:prstGeom>
            <a:solidFill>
              <a:srgbClr val="C90027"/>
            </a:solidFill>
          </p:spPr>
        </p:sp>
      </p:grpSp>
      <p:pic>
        <p:nvPicPr>
          <p:cNvPr id="12" name="Picture 12"/>
          <p:cNvPicPr>
            <a:picLocks noChangeAspect="1"/>
          </p:cNvPicPr>
          <p:nvPr/>
        </p:nvPicPr>
        <p:blipFill>
          <a:blip r:embed="rId3"/>
          <a:srcRect/>
          <a:stretch>
            <a:fillRect/>
          </a:stretch>
        </p:blipFill>
        <p:spPr>
          <a:xfrm>
            <a:off x="9829875" y="8784831"/>
            <a:ext cx="3235566" cy="1079870"/>
          </a:xfrm>
          <a:prstGeom prst="rect">
            <a:avLst/>
          </a:prstGeom>
        </p:spPr>
      </p:pic>
      <p:pic>
        <p:nvPicPr>
          <p:cNvPr id="13" name="Picture 13"/>
          <p:cNvPicPr>
            <a:picLocks noChangeAspect="1"/>
          </p:cNvPicPr>
          <p:nvPr/>
        </p:nvPicPr>
        <p:blipFill>
          <a:blip r:embed="rId4"/>
          <a:srcRect/>
          <a:stretch>
            <a:fillRect/>
          </a:stretch>
        </p:blipFill>
        <p:spPr>
          <a:xfrm>
            <a:off x="13971548" y="8714643"/>
            <a:ext cx="2905346" cy="1220245"/>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01841" y="3657882"/>
            <a:ext cx="4375533" cy="3363691"/>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3343" y="3803237"/>
            <a:ext cx="4009447" cy="3082262"/>
          </a:xfrm>
          <a:prstGeom prst="rect">
            <a:avLst/>
          </a:prstGeom>
        </p:spPr>
      </p:pic>
      <p:pic>
        <p:nvPicPr>
          <p:cNvPr id="16" name="Picture 16"/>
          <p:cNvPicPr>
            <a:picLocks noChangeAspect="1"/>
          </p:cNvPicPr>
          <p:nvPr/>
        </p:nvPicPr>
        <p:blipFill>
          <a:blip r:embed="rId9"/>
          <a:srcRect/>
          <a:stretch>
            <a:fillRect/>
          </a:stretch>
        </p:blipFill>
        <p:spPr>
          <a:xfrm>
            <a:off x="738456" y="3703488"/>
            <a:ext cx="2525849" cy="3047782"/>
          </a:xfrm>
          <a:prstGeom prst="rect">
            <a:avLst/>
          </a:prstGeom>
        </p:spPr>
      </p:pic>
      <p:grpSp>
        <p:nvGrpSpPr>
          <p:cNvPr id="17" name="Group 17"/>
          <p:cNvGrpSpPr>
            <a:grpSpLocks noChangeAspect="1"/>
          </p:cNvGrpSpPr>
          <p:nvPr/>
        </p:nvGrpSpPr>
        <p:grpSpPr>
          <a:xfrm>
            <a:off x="7603991" y="4280810"/>
            <a:ext cx="6716670" cy="3778079"/>
            <a:chOff x="0" y="0"/>
            <a:chExt cx="11289030" cy="6350000"/>
          </a:xfrm>
        </p:grpSpPr>
        <p:sp>
          <p:nvSpPr>
            <p:cNvPr id="18" name="Freeform 1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10"/>
              <a:stretch>
                <a:fillRect t="-25864" b="-25864"/>
              </a:stretch>
            </a:blipFill>
          </p:spPr>
        </p:sp>
      </p:grpSp>
      <p:pic>
        <p:nvPicPr>
          <p:cNvPr id="19" name="Picture 19"/>
          <p:cNvPicPr>
            <a:picLocks noChangeAspect="1"/>
          </p:cNvPicPr>
          <p:nvPr/>
        </p:nvPicPr>
        <p:blipFill>
          <a:blip r:embed="rId11"/>
          <a:srcRect/>
          <a:stretch>
            <a:fillRect/>
          </a:stretch>
        </p:blipFill>
        <p:spPr>
          <a:xfrm>
            <a:off x="5798138" y="8784831"/>
            <a:ext cx="3002952" cy="1178659"/>
          </a:xfrm>
          <a:prstGeom prst="rect">
            <a:avLst/>
          </a:prstGeom>
        </p:spPr>
      </p:pic>
      <p:grpSp>
        <p:nvGrpSpPr>
          <p:cNvPr id="20" name="Group 20"/>
          <p:cNvGrpSpPr/>
          <p:nvPr/>
        </p:nvGrpSpPr>
        <p:grpSpPr>
          <a:xfrm>
            <a:off x="3542512" y="3126166"/>
            <a:ext cx="13691765" cy="1154645"/>
            <a:chOff x="0" y="0"/>
            <a:chExt cx="18255687" cy="1539526"/>
          </a:xfrm>
        </p:grpSpPr>
        <p:sp>
          <p:nvSpPr>
            <p:cNvPr id="21" name="TextBox 21"/>
            <p:cNvSpPr txBox="1"/>
            <p:nvPr/>
          </p:nvSpPr>
          <p:spPr>
            <a:xfrm>
              <a:off x="0" y="-57150"/>
              <a:ext cx="18255687" cy="600710"/>
            </a:xfrm>
            <a:prstGeom prst="rect">
              <a:avLst/>
            </a:prstGeom>
          </p:spPr>
          <p:txBody>
            <a:bodyPr lIns="0" tIns="0" rIns="0" bIns="0" rtlCol="0" anchor="t">
              <a:spAutoFit/>
            </a:bodyPr>
            <a:lstStyle/>
            <a:p>
              <a:pPr algn="r">
                <a:lnSpc>
                  <a:spcPts val="3779"/>
                </a:lnSpc>
              </a:pPr>
              <a:r>
                <a:rPr lang="en-US" sz="2699" spc="164" dirty="0">
                  <a:solidFill>
                    <a:srgbClr val="3D57A6"/>
                  </a:solidFill>
                  <a:latin typeface="Glacial Indifference"/>
                </a:rPr>
                <a:t>SEND US YOUR FEEDBACK, AND QUESTIONS</a:t>
              </a:r>
            </a:p>
          </p:txBody>
        </p:sp>
        <p:sp>
          <p:nvSpPr>
            <p:cNvPr id="22" name="TextBox 22"/>
            <p:cNvSpPr txBox="1"/>
            <p:nvPr/>
          </p:nvSpPr>
          <p:spPr>
            <a:xfrm>
              <a:off x="125132" y="834676"/>
              <a:ext cx="18130555" cy="704850"/>
            </a:xfrm>
            <a:prstGeom prst="rect">
              <a:avLst/>
            </a:prstGeom>
          </p:spPr>
          <p:txBody>
            <a:bodyPr lIns="0" tIns="0" rIns="0" bIns="0" rtlCol="0" anchor="t">
              <a:spAutoFit/>
            </a:bodyPr>
            <a:lstStyle/>
            <a:p>
              <a:pPr algn="r">
                <a:lnSpc>
                  <a:spcPts val="4500"/>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002f21-a8e8-4d98-8b0f-e5923d9dac52" xsi:nil="true"/>
    <lcf76f155ced4ddcb4097134ff3c332f xmlns="4c08038d-2f6b-4432-9315-73bbbe05644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7759198661B34298EEBCAE4266E0C2" ma:contentTypeVersion="16" ma:contentTypeDescription="Create a new document." ma:contentTypeScope="" ma:versionID="ee0c46cb4bdfaeba287131894465c77b">
  <xsd:schema xmlns:xsd="http://www.w3.org/2001/XMLSchema" xmlns:xs="http://www.w3.org/2001/XMLSchema" xmlns:p="http://schemas.microsoft.com/office/2006/metadata/properties" xmlns:ns2="4c08038d-2f6b-4432-9315-73bbbe05644a" xmlns:ns3="89002f21-a8e8-4d98-8b0f-e5923d9dac52" targetNamespace="http://schemas.microsoft.com/office/2006/metadata/properties" ma:root="true" ma:fieldsID="b9e70a9adb7fa6676afc4c20387d7566" ns2:_="" ns3:_="">
    <xsd:import namespace="4c08038d-2f6b-4432-9315-73bbbe05644a"/>
    <xsd:import namespace="89002f21-a8e8-4d98-8b0f-e5923d9dac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8038d-2f6b-4432-9315-73bbbe056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8fd182-3af3-4b45-858c-95346ee1bc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002f21-a8e8-4d98-8b0f-e5923d9dac5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d35012-42f1-4f10-abb3-68c74eb67505}" ma:internalName="TaxCatchAll" ma:showField="CatchAllData" ma:web="89002f21-a8e8-4d98-8b0f-e5923d9dac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F3DFAA-3D03-4149-AEB6-B51D228C995F}">
  <ds:schemaRefs>
    <ds:schemaRef ds:uri="http://schemas.microsoft.com/office/2006/metadata/properties"/>
    <ds:schemaRef ds:uri="http://schemas.microsoft.com/office/infopath/2007/PartnerControls"/>
    <ds:schemaRef ds:uri="89002f21-a8e8-4d98-8b0f-e5923d9dac52"/>
    <ds:schemaRef ds:uri="4c08038d-2f6b-4432-9315-73bbbe05644a"/>
  </ds:schemaRefs>
</ds:datastoreItem>
</file>

<file path=customXml/itemProps2.xml><?xml version="1.0" encoding="utf-8"?>
<ds:datastoreItem xmlns:ds="http://schemas.openxmlformats.org/officeDocument/2006/customXml" ds:itemID="{B60E07A5-6149-4A6C-81C2-FC59BE0E77DE}">
  <ds:schemaRefs>
    <ds:schemaRef ds:uri="http://schemas.microsoft.com/sharepoint/v3/contenttype/forms"/>
  </ds:schemaRefs>
</ds:datastoreItem>
</file>

<file path=customXml/itemProps3.xml><?xml version="1.0" encoding="utf-8"?>
<ds:datastoreItem xmlns:ds="http://schemas.openxmlformats.org/officeDocument/2006/customXml" ds:itemID="{A514C790-9F4E-42A1-ADEF-0101D8D056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08038d-2f6b-4432-9315-73bbbe05644a"/>
    <ds:schemaRef ds:uri="89002f21-a8e8-4d98-8b0f-e5923d9dac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1504</TotalTime>
  <Words>320</Words>
  <Application>Microsoft Office PowerPoint</Application>
  <PresentationFormat>Custom</PresentationFormat>
  <Paragraphs>49</Paragraphs>
  <Slides>8</Slides>
  <Notes>4</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RCHSP: Nutrition Literacy</dc:title>
  <dc:creator>Sara</dc:creator>
  <cp:lastModifiedBy>Alison H Brown</cp:lastModifiedBy>
  <cp:revision>7</cp:revision>
  <dcterms:created xsi:type="dcterms:W3CDTF">2006-08-16T00:00:00Z</dcterms:created>
  <dcterms:modified xsi:type="dcterms:W3CDTF">2023-01-05T17:25:18Z</dcterms:modified>
  <dc:identifier>DAEkqrQXYP4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0x010100A97759198661B34298EEBCAE4266E0C2</vt:lpwstr>
  </property>
  <property fmtid="{D5CDD505-2E9C-101B-9397-08002B2CF9AE}" pid="3" name="MediaServiceImageTags">
    <vt:lpwstr/>
  </property>
</Properties>
</file>